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1581" r:id="rId2"/>
    <p:sldId id="1580" r:id="rId3"/>
    <p:sldId id="1812" r:id="rId4"/>
    <p:sldId id="1865" r:id="rId5"/>
    <p:sldId id="1897" r:id="rId6"/>
    <p:sldId id="1882" r:id="rId7"/>
    <p:sldId id="1866" r:id="rId8"/>
    <p:sldId id="1814" r:id="rId9"/>
    <p:sldId id="1815" r:id="rId10"/>
    <p:sldId id="1816" r:id="rId11"/>
    <p:sldId id="1817" r:id="rId12"/>
    <p:sldId id="1818" r:id="rId13"/>
    <p:sldId id="1819" r:id="rId14"/>
    <p:sldId id="1867" r:id="rId15"/>
    <p:sldId id="1868" r:id="rId16"/>
    <p:sldId id="1869" r:id="rId17"/>
    <p:sldId id="1870" r:id="rId18"/>
    <p:sldId id="1871" r:id="rId19"/>
    <p:sldId id="1890" r:id="rId20"/>
    <p:sldId id="1825" r:id="rId21"/>
    <p:sldId id="1826" r:id="rId22"/>
    <p:sldId id="1827" r:id="rId23"/>
    <p:sldId id="1872" r:id="rId24"/>
    <p:sldId id="1873" r:id="rId25"/>
    <p:sldId id="1874" r:id="rId26"/>
    <p:sldId id="1830" r:id="rId27"/>
    <p:sldId id="1831" r:id="rId28"/>
    <p:sldId id="1832" r:id="rId29"/>
    <p:sldId id="1833" r:id="rId30"/>
    <p:sldId id="1834" r:id="rId31"/>
    <p:sldId id="1875" r:id="rId32"/>
    <p:sldId id="1836" r:id="rId33"/>
    <p:sldId id="1877" r:id="rId34"/>
    <p:sldId id="1837" r:id="rId35"/>
    <p:sldId id="1838" r:id="rId36"/>
    <p:sldId id="1839" r:id="rId37"/>
    <p:sldId id="1883" r:id="rId38"/>
    <p:sldId id="1840" r:id="rId39"/>
    <p:sldId id="1841" r:id="rId40"/>
    <p:sldId id="1842" r:id="rId41"/>
    <p:sldId id="1843" r:id="rId42"/>
    <p:sldId id="1886" r:id="rId43"/>
    <p:sldId id="1844" r:id="rId44"/>
    <p:sldId id="1845" r:id="rId45"/>
    <p:sldId id="1884" r:id="rId46"/>
    <p:sldId id="1846" r:id="rId47"/>
    <p:sldId id="1885" r:id="rId48"/>
    <p:sldId id="1847" r:id="rId49"/>
    <p:sldId id="1896" r:id="rId50"/>
    <p:sldId id="1848" r:id="rId51"/>
    <p:sldId id="1878" r:id="rId52"/>
    <p:sldId id="1888" r:id="rId53"/>
    <p:sldId id="1887" r:id="rId54"/>
    <p:sldId id="1879" r:id="rId55"/>
    <p:sldId id="1889" r:id="rId56"/>
    <p:sldId id="1851" r:id="rId57"/>
    <p:sldId id="1880" r:id="rId58"/>
    <p:sldId id="1881" r:id="rId59"/>
    <p:sldId id="1853" r:id="rId60"/>
    <p:sldId id="1854" r:id="rId61"/>
    <p:sldId id="1855" r:id="rId62"/>
    <p:sldId id="1892" r:id="rId63"/>
    <p:sldId id="1891" r:id="rId64"/>
    <p:sldId id="1856" r:id="rId65"/>
    <p:sldId id="1893" r:id="rId66"/>
    <p:sldId id="1857" r:id="rId67"/>
    <p:sldId id="1858" r:id="rId68"/>
    <p:sldId id="1894" r:id="rId69"/>
    <p:sldId id="1859" r:id="rId70"/>
    <p:sldId id="1860" r:id="rId71"/>
    <p:sldId id="1861" r:id="rId72"/>
    <p:sldId id="1895" r:id="rId73"/>
    <p:sldId id="1862" r:id="rId74"/>
    <p:sldId id="1863" r:id="rId75"/>
    <p:sldId id="1864" r:id="rId7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498D9"/>
    <a:srgbClr val="0000CC"/>
    <a:srgbClr val="B0D9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87" autoAdjust="0"/>
    <p:restoredTop sz="96720" autoAdjust="0"/>
  </p:normalViewPr>
  <p:slideViewPr>
    <p:cSldViewPr showGuides="1">
      <p:cViewPr varScale="1">
        <p:scale>
          <a:sx n="108" d="100"/>
          <a:sy n="108" d="100"/>
        </p:scale>
        <p:origin x="1408" y="68"/>
      </p:cViewPr>
      <p:guideLst>
        <p:guide orient="horz" pos="2160"/>
        <p:guide pos="2880"/>
      </p:guideLst>
    </p:cSldViewPr>
  </p:slideViewPr>
  <p:notesTextViewPr>
    <p:cViewPr>
      <p:scale>
        <a:sx n="1" d="1"/>
        <a:sy n="1" d="1"/>
      </p:scale>
      <p:origin x="0" y="0"/>
    </p:cViewPr>
  </p:notesText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526F4B-D6CE-46A3-A6DC-187A6138CC3B}" type="datetimeFigureOut">
              <a:rPr lang="ko-KR" altLang="en-US" smtClean="0"/>
              <a:t>2024-09-30</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AE3E8-E97C-4F40-9931-F3FB220852BE}" type="slidenum">
              <a:rPr lang="ko-KR" altLang="en-US" smtClean="0"/>
              <a:t>‹#›</a:t>
            </a:fld>
            <a:endParaRPr lang="ko-KR" altLang="en-US"/>
          </a:p>
        </p:txBody>
      </p:sp>
    </p:spTree>
    <p:extLst>
      <p:ext uri="{BB962C8B-B14F-4D97-AF65-F5344CB8AC3E}">
        <p14:creationId xmlns:p14="http://schemas.microsoft.com/office/powerpoint/2010/main" val="2643714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7CF51-007A-43B2-8C39-2E5F6368EC57}" type="datetimeFigureOut">
              <a:rPr lang="ko-KR" altLang="en-US" smtClean="0"/>
              <a:t>2024-09-30</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9A816-0A59-41C1-A5E9-D8B6568F2CF0}" type="slidenum">
              <a:rPr lang="ko-KR" altLang="en-US" smtClean="0"/>
              <a:t>‹#›</a:t>
            </a:fld>
            <a:endParaRPr lang="ko-KR" altLang="en-US"/>
          </a:p>
        </p:txBody>
      </p:sp>
    </p:spTree>
    <p:extLst>
      <p:ext uri="{BB962C8B-B14F-4D97-AF65-F5344CB8AC3E}">
        <p14:creationId xmlns:p14="http://schemas.microsoft.com/office/powerpoint/2010/main" val="37634936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199A816-0A59-41C1-A5E9-D8B6568F2CF0}" type="slidenum">
              <a:rPr lang="ko-KR" altLang="en-US" smtClean="0"/>
              <a:t>2</a:t>
            </a:fld>
            <a:endParaRPr lang="ko-KR" altLang="en-US"/>
          </a:p>
        </p:txBody>
      </p:sp>
    </p:spTree>
    <p:extLst>
      <p:ext uri="{BB962C8B-B14F-4D97-AF65-F5344CB8AC3E}">
        <p14:creationId xmlns:p14="http://schemas.microsoft.com/office/powerpoint/2010/main" val="343314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sz="1800"/>
          </a:p>
        </p:txBody>
      </p:sp>
      <p:sp>
        <p:nvSpPr>
          <p:cNvPr id="70659" name="Rectangle 2"/>
          <p:cNvSpPr>
            <a:spLocks noGrp="1" noChangeArrowheads="1"/>
          </p:cNvSpPr>
          <p:nvPr>
            <p:ph type="body"/>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1" hangingPunct="1">
              <a:spcBef>
                <a:spcPct val="0"/>
              </a:spcBef>
            </a:pPr>
            <a:endParaRPr lang="en-US" altLang="en-US">
              <a:latin typeface="Arial" panose="020B0604020202020204" pitchFamily="34" charset="0"/>
            </a:endParaRPr>
          </a:p>
        </p:txBody>
      </p:sp>
    </p:spTree>
    <p:extLst>
      <p:ext uri="{BB962C8B-B14F-4D97-AF65-F5344CB8AC3E}">
        <p14:creationId xmlns:p14="http://schemas.microsoft.com/office/powerpoint/2010/main" val="1290409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7CF26D9-97F9-4CA6-B576-63CEC9F426A9}" type="slidenum">
              <a:rPr lang="en-CA" altLang="en-US" sz="1200">
                <a:latin typeface="Tahoma" panose="020B0604030504040204" pitchFamily="34" charset="0"/>
              </a:rPr>
              <a:pPr/>
              <a:t>60</a:t>
            </a:fld>
            <a:endParaRPr lang="en-CA" altLang="en-US" sz="1200">
              <a:latin typeface="Tahoma" panose="020B060403050404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88947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4FBD60-D84A-4182-80D2-61AEA51A10B1}" type="slidenum">
              <a:rPr lang="en-CA" altLang="en-US" sz="1200">
                <a:latin typeface="Tahoma" panose="020B0604030504040204" pitchFamily="34" charset="0"/>
              </a:rPr>
              <a:pPr/>
              <a:t>66</a:t>
            </a:fld>
            <a:endParaRPr lang="en-CA" altLang="en-US" sz="1200">
              <a:latin typeface="Tahoma" panose="020B060403050404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66963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9F47D5C-165E-4C70-9244-05B579014D12}" type="slidenum">
              <a:rPr lang="en-CA" altLang="en-US" sz="1200">
                <a:latin typeface="Tahoma" panose="020B0604030504040204" pitchFamily="34" charset="0"/>
              </a:rPr>
              <a:pPr/>
              <a:t>69</a:t>
            </a:fld>
            <a:endParaRPr lang="en-CA" altLang="en-US" sz="1200">
              <a:latin typeface="Tahoma" panose="020B060403050404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122789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735E74A-1F51-4C1E-92ED-939D3781ACC7}" type="slidenum">
              <a:rPr lang="en-CA" altLang="en-US" sz="1200">
                <a:latin typeface="Tahoma" panose="020B0604030504040204" pitchFamily="34" charset="0"/>
              </a:rPr>
              <a:pPr/>
              <a:t>70</a:t>
            </a:fld>
            <a:endParaRPr lang="en-CA" altLang="en-US" sz="1200">
              <a:latin typeface="Tahoma" panose="020B060403050404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363437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E8DCE2-7D63-4186-9426-E82A3285FE10}" type="slidenum">
              <a:rPr lang="en-CA" altLang="en-US" sz="1200">
                <a:latin typeface="Tahoma" panose="020B0604030504040204" pitchFamily="34" charset="0"/>
              </a:rPr>
              <a:pPr/>
              <a:t>71</a:t>
            </a:fld>
            <a:endParaRPr lang="en-CA" altLang="en-US" sz="1200">
              <a:latin typeface="Tahoma" panose="020B060403050404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531025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735E74A-1F51-4C1E-92ED-939D3781ACC7}" type="slidenum">
              <a:rPr lang="en-CA" altLang="en-US" sz="1200">
                <a:latin typeface="Tahoma" panose="020B0604030504040204" pitchFamily="34" charset="0"/>
              </a:rPr>
              <a:pPr/>
              <a:t>72</a:t>
            </a:fld>
            <a:endParaRPr lang="en-CA" altLang="en-US" sz="1200">
              <a:latin typeface="Tahoma" panose="020B060403050404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5473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lvl1pPr algn="ctr">
              <a:defRPr b="1"/>
            </a:lvl1p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Tree>
    <p:extLst>
      <p:ext uri="{BB962C8B-B14F-4D97-AF65-F5344CB8AC3E}">
        <p14:creationId xmlns:p14="http://schemas.microsoft.com/office/powerpoint/2010/main" val="3046849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latinLnBrk="0">
              <a:defRPr b="1">
                <a:latin typeface="+mn-ea"/>
                <a:ea typeface="+mn-ea"/>
              </a:defRPr>
            </a:lvl1pPr>
          </a:lstStyle>
          <a:p>
            <a:r>
              <a:rPr lang="ko-KR" altLang="en-US" dirty="0"/>
              <a:t>마스터 제목 스타일 편집</a:t>
            </a:r>
          </a:p>
        </p:txBody>
      </p:sp>
      <p:sp>
        <p:nvSpPr>
          <p:cNvPr id="3" name="내용 개체 틀 2"/>
          <p:cNvSpPr>
            <a:spLocks noGrp="1"/>
          </p:cNvSpPr>
          <p:nvPr>
            <p:ph idx="1"/>
          </p:nvPr>
        </p:nvSpPr>
        <p:spPr>
          <a:xfrm>
            <a:off x="457200" y="1052736"/>
            <a:ext cx="8229600" cy="5328592"/>
          </a:xfrm>
        </p:spPr>
        <p:txBody>
          <a:bodyPr>
            <a:normAutofit/>
          </a:bodyPr>
          <a:lstStyle>
            <a:lvl1pPr algn="l" latinLnBrk="0">
              <a:defRPr sz="2000" b="1">
                <a:latin typeface="+mn-ea"/>
                <a:ea typeface="+mn-ea"/>
              </a:defRPr>
            </a:lvl1pPr>
            <a:lvl2pPr algn="l" latinLnBrk="0">
              <a:defRPr sz="1800">
                <a:latin typeface="+mn-ea"/>
                <a:ea typeface="+mn-ea"/>
              </a:defRPr>
            </a:lvl2pPr>
            <a:lvl3pPr algn="l" latinLnBrk="0">
              <a:defRPr sz="1600">
                <a:latin typeface="+mn-ea"/>
                <a:ea typeface="+mn-ea"/>
              </a:defRPr>
            </a:lvl3pPr>
            <a:lvl4pPr algn="l" latinLnBrk="0">
              <a:defRPr sz="1400">
                <a:latin typeface="+mn-ea"/>
                <a:ea typeface="+mn-ea"/>
              </a:defRPr>
            </a:lvl4pPr>
            <a:lvl5pPr algn="l" latinLnBrk="0">
              <a:defRPr sz="1400">
                <a:latin typeface="+mn-ea"/>
                <a:ea typeface="+mn-ea"/>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7" name="TextBox 6"/>
          <p:cNvSpPr txBox="1"/>
          <p:nvPr userDrawn="1"/>
        </p:nvSpPr>
        <p:spPr>
          <a:xfrm>
            <a:off x="467544" y="6411197"/>
            <a:ext cx="1351652" cy="253916"/>
          </a:xfrm>
          <a:prstGeom prst="rect">
            <a:avLst/>
          </a:prstGeom>
          <a:noFill/>
        </p:spPr>
        <p:txBody>
          <a:bodyPr wrap="none" rtlCol="0">
            <a:spAutoFit/>
          </a:bodyPr>
          <a:lstStyle/>
          <a:p>
            <a:r>
              <a:rPr lang="en-US" altLang="ko-KR" sz="1050" b="1"/>
              <a:t>Database </a:t>
            </a:r>
            <a:r>
              <a:rPr lang="en-US" altLang="ko-KR" sz="1050" b="1" dirty="0"/>
              <a:t>Systems</a:t>
            </a:r>
            <a:endParaRPr lang="ko-KR" altLang="en-US" sz="1050" b="1" dirty="0"/>
          </a:p>
        </p:txBody>
      </p:sp>
      <p:sp>
        <p:nvSpPr>
          <p:cNvPr id="8" name="TextBox 7"/>
          <p:cNvSpPr txBox="1"/>
          <p:nvPr userDrawn="1"/>
        </p:nvSpPr>
        <p:spPr>
          <a:xfrm>
            <a:off x="8267370" y="6411197"/>
            <a:ext cx="359394" cy="261610"/>
          </a:xfrm>
          <a:prstGeom prst="rect">
            <a:avLst/>
          </a:prstGeom>
          <a:noFill/>
        </p:spPr>
        <p:txBody>
          <a:bodyPr wrap="none" rtlCol="0">
            <a:spAutoFit/>
          </a:bodyPr>
          <a:lstStyle/>
          <a:p>
            <a:fld id="{AD399CC4-AC93-4802-81E2-39149A8CC6FC}" type="slidenum">
              <a:rPr lang="ko-KR" altLang="en-US" sz="1050" b="1" smtClean="0"/>
              <a:t>‹#›</a:t>
            </a:fld>
            <a:endParaRPr lang="ko-KR" altLang="en-US" sz="1050" b="1"/>
          </a:p>
        </p:txBody>
      </p:sp>
    </p:spTree>
    <p:extLst>
      <p:ext uri="{BB962C8B-B14F-4D97-AF65-F5344CB8AC3E}">
        <p14:creationId xmlns:p14="http://schemas.microsoft.com/office/powerpoint/2010/main" val="15904590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562074"/>
          </a:xfrm>
          <a:prstGeom prst="rect">
            <a:avLst/>
          </a:prstGeom>
        </p:spPr>
        <p:txBody>
          <a:bodyPr vert="horz" lIns="91440" tIns="45720" rIns="91440" bIns="45720" rtlCol="0" anchor="ctr">
            <a:noAutofit/>
          </a:bodyPr>
          <a:lstStyle/>
          <a:p>
            <a:r>
              <a:rPr lang="ko-KR" altLang="en-US" dirty="0"/>
              <a:t>마스터 제목 스타일 편집</a:t>
            </a:r>
          </a:p>
        </p:txBody>
      </p:sp>
      <p:sp>
        <p:nvSpPr>
          <p:cNvPr id="3" name="텍스트 개체 틀 2"/>
          <p:cNvSpPr>
            <a:spLocks noGrp="1"/>
          </p:cNvSpPr>
          <p:nvPr>
            <p:ph type="body" idx="1"/>
          </p:nvPr>
        </p:nvSpPr>
        <p:spPr>
          <a:xfrm>
            <a:off x="457200" y="980728"/>
            <a:ext cx="8229600" cy="532859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ko-KR" altLang="en-US"/>
              <a:t>선형대수학 </a:t>
            </a:r>
            <a:r>
              <a:rPr lang="en-US" altLang="ko-KR"/>
              <a:t>– 2019</a:t>
            </a:r>
            <a:r>
              <a:rPr lang="ko-KR" altLang="en-US"/>
              <a:t>년 </a:t>
            </a:r>
            <a:r>
              <a:rPr lang="en-US" altLang="ko-KR"/>
              <a:t>1</a:t>
            </a:r>
            <a:r>
              <a:rPr lang="ko-KR" altLang="en-US"/>
              <a:t>학기</a:t>
            </a:r>
          </a:p>
        </p:txBody>
      </p:sp>
      <p:sp>
        <p:nvSpPr>
          <p:cNvPr id="5" name="바닥글 개체 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ko-KR" altLang="en-US"/>
              <a:t>충북대학교 소프트웨어학과</a:t>
            </a:r>
          </a:p>
        </p:txBody>
      </p:sp>
      <p:sp>
        <p:nvSpPr>
          <p:cNvPr id="6" name="슬라이드 번호 개체 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7DD6B-22F9-4C43-8EC0-40DD213B4C2C}" type="slidenum">
              <a:rPr lang="ko-KR" altLang="en-US" smtClean="0"/>
              <a:t>‹#›</a:t>
            </a:fld>
            <a:endParaRPr lang="ko-KR" altLang="en-US"/>
          </a:p>
        </p:txBody>
      </p:sp>
    </p:spTree>
    <p:extLst>
      <p:ext uri="{BB962C8B-B14F-4D97-AF65-F5344CB8AC3E}">
        <p14:creationId xmlns:p14="http://schemas.microsoft.com/office/powerpoint/2010/main" val="88477727"/>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1" hangingPunct="1">
        <a:spcBef>
          <a:spcPct val="0"/>
        </a:spcBef>
        <a:buNone/>
        <a:defRPr sz="32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18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16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56792"/>
            <a:ext cx="7772400" cy="2018655"/>
          </a:xfrm>
        </p:spPr>
        <p:txBody>
          <a:bodyPr/>
          <a:lstStyle/>
          <a:p>
            <a:r>
              <a:rPr lang="en-US" altLang="ko-KR" sz="4400" dirty="0">
                <a:latin typeface="+mn-ea"/>
                <a:ea typeface="+mn-ea"/>
              </a:rPr>
              <a:t>Database Systems</a:t>
            </a:r>
            <a:endParaRPr lang="ko-KR" altLang="en-US" sz="3600" dirty="0">
              <a:latin typeface="+mn-ea"/>
              <a:ea typeface="+mn-ea"/>
            </a:endParaRPr>
          </a:p>
        </p:txBody>
      </p:sp>
      <p:sp>
        <p:nvSpPr>
          <p:cNvPr id="6" name="TextBox 5"/>
          <p:cNvSpPr txBox="1"/>
          <p:nvPr/>
        </p:nvSpPr>
        <p:spPr>
          <a:xfrm>
            <a:off x="6150790" y="5781617"/>
            <a:ext cx="2455159" cy="400110"/>
          </a:xfrm>
          <a:prstGeom prst="rect">
            <a:avLst/>
          </a:prstGeom>
          <a:noFill/>
        </p:spPr>
        <p:txBody>
          <a:bodyPr wrap="none" rtlCol="0">
            <a:spAutoFit/>
          </a:bodyPr>
          <a:lstStyle/>
          <a:p>
            <a:pPr algn="r">
              <a:spcBef>
                <a:spcPts val="600"/>
              </a:spcBef>
            </a:pPr>
            <a:r>
              <a:rPr lang="en-US" altLang="ko-KR" sz="2000" b="1" dirty="0" smtClean="0">
                <a:latin typeface="+mj-lt"/>
                <a:ea typeface="바탕" pitchFamily="18" charset="-127"/>
              </a:rPr>
              <a:t>Prof. Jong Yun LEE</a:t>
            </a:r>
            <a:endParaRPr lang="en-US" altLang="ko-KR" sz="2000" b="1" dirty="0">
              <a:latin typeface="+mj-lt"/>
              <a:ea typeface="바탕" pitchFamily="18" charset="-127"/>
            </a:endParaRPr>
          </a:p>
        </p:txBody>
      </p:sp>
      <p:sp>
        <p:nvSpPr>
          <p:cNvPr id="7" name="TextBox 6"/>
          <p:cNvSpPr txBox="1"/>
          <p:nvPr/>
        </p:nvSpPr>
        <p:spPr>
          <a:xfrm>
            <a:off x="1034919" y="5720062"/>
            <a:ext cx="3124253" cy="523220"/>
          </a:xfrm>
          <a:prstGeom prst="rect">
            <a:avLst/>
          </a:prstGeom>
          <a:noFill/>
        </p:spPr>
        <p:txBody>
          <a:bodyPr wrap="none" rtlCol="0">
            <a:spAutoFit/>
          </a:bodyPr>
          <a:lstStyle/>
          <a:p>
            <a:r>
              <a:rPr lang="en-US" altLang="ko-KR" sz="1400" b="1" dirty="0">
                <a:latin typeface="+mj-lt"/>
                <a:ea typeface="바탕" pitchFamily="18" charset="-127"/>
              </a:rPr>
              <a:t>Department of Computer Science</a:t>
            </a:r>
          </a:p>
          <a:p>
            <a:r>
              <a:rPr lang="en-US" altLang="ko-KR" sz="1400" b="1" dirty="0" err="1">
                <a:latin typeface="+mj-lt"/>
                <a:ea typeface="바탕" pitchFamily="18" charset="-127"/>
              </a:rPr>
              <a:t>Chungbuk</a:t>
            </a:r>
            <a:r>
              <a:rPr lang="en-US" altLang="ko-KR" sz="1400" b="1" dirty="0">
                <a:latin typeface="+mj-lt"/>
                <a:ea typeface="바탕" pitchFamily="18" charset="-127"/>
              </a:rPr>
              <a:t> National University</a:t>
            </a:r>
          </a:p>
        </p:txBody>
      </p:sp>
      <p:pic>
        <p:nvPicPr>
          <p:cNvPr id="8" name="그림 7"/>
          <p:cNvPicPr>
            <a:picLocks noChangeAspect="1"/>
          </p:cNvPicPr>
          <p:nvPr/>
        </p:nvPicPr>
        <p:blipFill>
          <a:blip r:embed="rId2"/>
          <a:stretch>
            <a:fillRect/>
          </a:stretch>
        </p:blipFill>
        <p:spPr>
          <a:xfrm>
            <a:off x="299507" y="5613882"/>
            <a:ext cx="735581" cy="735581"/>
          </a:xfrm>
          <a:prstGeom prst="rect">
            <a:avLst/>
          </a:prstGeom>
        </p:spPr>
      </p:pic>
    </p:spTree>
    <p:extLst>
      <p:ext uri="{BB962C8B-B14F-4D97-AF65-F5344CB8AC3E}">
        <p14:creationId xmlns:p14="http://schemas.microsoft.com/office/powerpoint/2010/main" val="3106167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a:t>Schema and Catalog Concepts in SQL</a:t>
            </a:r>
          </a:p>
        </p:txBody>
      </p:sp>
      <p:sp>
        <p:nvSpPr>
          <p:cNvPr id="17411" name="Content Placeholder 2"/>
          <p:cNvSpPr>
            <a:spLocks noGrp="1"/>
          </p:cNvSpPr>
          <p:nvPr>
            <p:ph idx="1"/>
          </p:nvPr>
        </p:nvSpPr>
        <p:spPr/>
        <p:txBody>
          <a:bodyPr/>
          <a:lstStyle/>
          <a:p>
            <a:r>
              <a:rPr lang="en-US" altLang="en-US" dirty="0"/>
              <a:t>We cover the basic standard SQL syntax – </a:t>
            </a:r>
            <a:r>
              <a:rPr lang="en-US" altLang="en-US" u="sng" dirty="0"/>
              <a:t>there are variations </a:t>
            </a:r>
            <a:r>
              <a:rPr lang="en-US" altLang="en-US" dirty="0"/>
              <a:t>in existing RDBMS systems</a:t>
            </a:r>
          </a:p>
          <a:p>
            <a:endParaRPr lang="en-US" altLang="en-US" dirty="0"/>
          </a:p>
          <a:p>
            <a:r>
              <a:rPr lang="en-US" altLang="en-US" b="1" dirty="0"/>
              <a:t>SQL schema </a:t>
            </a:r>
          </a:p>
          <a:p>
            <a:pPr lvl="1"/>
            <a:r>
              <a:rPr lang="en-US" altLang="en-US" dirty="0"/>
              <a:t>Identified by a </a:t>
            </a:r>
            <a:r>
              <a:rPr lang="en-US" altLang="en-US" b="1" dirty="0"/>
              <a:t>schema name</a:t>
            </a:r>
          </a:p>
          <a:p>
            <a:pPr lvl="1"/>
            <a:r>
              <a:rPr lang="en-US" altLang="en-US" dirty="0"/>
              <a:t>Includes an </a:t>
            </a:r>
            <a:r>
              <a:rPr lang="en-US" altLang="en-US" b="1" dirty="0"/>
              <a:t>authorization identifier </a:t>
            </a:r>
            <a:r>
              <a:rPr lang="en-US" altLang="en-US" dirty="0"/>
              <a:t>and </a:t>
            </a:r>
            <a:r>
              <a:rPr lang="en-US" altLang="en-US" b="1" dirty="0"/>
              <a:t>descriptors</a:t>
            </a:r>
            <a:r>
              <a:rPr lang="en-US" altLang="en-US" dirty="0"/>
              <a:t> for each element </a:t>
            </a:r>
          </a:p>
          <a:p>
            <a:pPr lvl="1"/>
            <a:endParaRPr lang="en-US" altLang="en-US" dirty="0"/>
          </a:p>
          <a:p>
            <a:r>
              <a:rPr lang="en-US" altLang="en-US" b="1" dirty="0">
                <a:solidFill>
                  <a:srgbClr val="0000FF"/>
                </a:solidFill>
              </a:rPr>
              <a:t>Schema</a:t>
            </a:r>
            <a:r>
              <a:rPr lang="en-US" altLang="en-US" dirty="0">
                <a:solidFill>
                  <a:srgbClr val="0000FF"/>
                </a:solidFill>
              </a:rPr>
              <a:t> </a:t>
            </a:r>
            <a:r>
              <a:rPr lang="en-US" altLang="en-US" b="1" dirty="0">
                <a:solidFill>
                  <a:srgbClr val="0000FF"/>
                </a:solidFill>
              </a:rPr>
              <a:t>elements</a:t>
            </a:r>
            <a:r>
              <a:rPr lang="en-US" altLang="en-US" dirty="0">
                <a:solidFill>
                  <a:srgbClr val="0000FF"/>
                </a:solidFill>
              </a:rPr>
              <a:t> </a:t>
            </a:r>
            <a:r>
              <a:rPr lang="en-US" altLang="en-US" dirty="0"/>
              <a:t>include </a:t>
            </a:r>
          </a:p>
          <a:p>
            <a:pPr lvl="1"/>
            <a:r>
              <a:rPr lang="en-US" altLang="en-US" dirty="0"/>
              <a:t>Tables, constraints, views, domains, and other constructs</a:t>
            </a:r>
          </a:p>
          <a:p>
            <a:pPr lvl="1"/>
            <a:endParaRPr lang="en-US" altLang="en-US" sz="2400" dirty="0"/>
          </a:p>
          <a:p>
            <a:r>
              <a:rPr lang="en-US" altLang="en-US" u="sng" dirty="0"/>
              <a:t>Each statement in SQL ends with a </a:t>
            </a:r>
            <a:r>
              <a:rPr lang="en-US" altLang="en-US" b="1" u="sng" dirty="0"/>
              <a:t>semicolon</a:t>
            </a:r>
          </a:p>
          <a:p>
            <a:endParaRPr lang="en-US" altLang="en-US" dirty="0"/>
          </a:p>
        </p:txBody>
      </p:sp>
      <p:sp>
        <p:nvSpPr>
          <p:cNvPr id="2" name="TextBox 1"/>
          <p:cNvSpPr txBox="1"/>
          <p:nvPr/>
        </p:nvSpPr>
        <p:spPr>
          <a:xfrm>
            <a:off x="4204252" y="2060848"/>
            <a:ext cx="4461671" cy="338554"/>
          </a:xfrm>
          <a:prstGeom prst="rect">
            <a:avLst/>
          </a:prstGeom>
          <a:noFill/>
        </p:spPr>
        <p:txBody>
          <a:bodyPr wrap="none" rtlCol="0">
            <a:spAutoFit/>
          </a:bodyPr>
          <a:lstStyle/>
          <a:p>
            <a:r>
              <a:rPr lang="en-US" altLang="ko-KR" sz="1600" dirty="0">
                <a:solidFill>
                  <a:srgbClr val="0000FF"/>
                </a:solidFill>
              </a:rPr>
              <a:t>in some systems, a schema is called </a:t>
            </a:r>
            <a:r>
              <a:rPr lang="en-US" altLang="ko-KR" sz="1600" i="1" dirty="0">
                <a:solidFill>
                  <a:srgbClr val="FF0000"/>
                </a:solidFill>
              </a:rPr>
              <a:t>database</a:t>
            </a:r>
            <a:endParaRPr lang="ko-KR" altLang="en-US" sz="1600" i="1" dirty="0">
              <a:solidFill>
                <a:srgbClr val="FF0000"/>
              </a:solidFill>
            </a:endParaRPr>
          </a:p>
        </p:txBody>
      </p:sp>
    </p:spTree>
    <p:extLst>
      <p:ext uri="{BB962C8B-B14F-4D97-AF65-F5344CB8AC3E}">
        <p14:creationId xmlns:p14="http://schemas.microsoft.com/office/powerpoint/2010/main" val="3945401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4"/>
          <p:cNvSpPr>
            <a:spLocks noGrp="1"/>
          </p:cNvSpPr>
          <p:nvPr>
            <p:ph type="title"/>
          </p:nvPr>
        </p:nvSpPr>
        <p:spPr/>
        <p:txBody>
          <a:bodyPr/>
          <a:lstStyle/>
          <a:p>
            <a:r>
              <a:rPr lang="en-US" altLang="en-US" sz="2800" dirty="0"/>
              <a:t>Schema and Catalog Concepts in SQL (cont’d.)</a:t>
            </a:r>
          </a:p>
        </p:txBody>
      </p:sp>
      <p:sp>
        <p:nvSpPr>
          <p:cNvPr id="18435" name="Content Placeholder 2"/>
          <p:cNvSpPr>
            <a:spLocks noGrp="1"/>
          </p:cNvSpPr>
          <p:nvPr>
            <p:ph idx="1"/>
          </p:nvPr>
        </p:nvSpPr>
        <p:spPr/>
        <p:txBody>
          <a:bodyPr/>
          <a:lstStyle/>
          <a:p>
            <a:pPr>
              <a:lnSpc>
                <a:spcPct val="150000"/>
              </a:lnSpc>
            </a:pPr>
            <a:r>
              <a:rPr lang="en-US" altLang="en-US" dirty="0">
                <a:latin typeface="Consolas" panose="020B0609020204030204" pitchFamily="49" charset="0"/>
                <a:cs typeface="Courier New" panose="02070309020205020404" pitchFamily="49" charset="0"/>
              </a:rPr>
              <a:t>CREATE SCHEMA </a:t>
            </a:r>
            <a:r>
              <a:rPr lang="en-US" altLang="en-US" dirty="0"/>
              <a:t>statement</a:t>
            </a:r>
          </a:p>
          <a:p>
            <a:pPr lvl="1">
              <a:lnSpc>
                <a:spcPct val="150000"/>
              </a:lnSpc>
            </a:pPr>
            <a:r>
              <a:rPr lang="en-US" altLang="en-US" dirty="0">
                <a:latin typeface="Consolas" panose="020B0609020204030204" pitchFamily="49" charset="0"/>
                <a:cs typeface="Courier New" panose="02070309020205020404" pitchFamily="49" charset="0"/>
              </a:rPr>
              <a:t>CREATE SCHEMA COMPANY AUTHORIZATION ‘</a:t>
            </a:r>
            <a:r>
              <a:rPr lang="en-US" altLang="en-US" dirty="0" err="1">
                <a:latin typeface="Consolas" panose="020B0609020204030204" pitchFamily="49" charset="0"/>
                <a:cs typeface="Courier New" panose="02070309020205020404" pitchFamily="49" charset="0"/>
              </a:rPr>
              <a:t>Jsmith</a:t>
            </a:r>
            <a:r>
              <a:rPr lang="en-US" altLang="en-US" dirty="0">
                <a:latin typeface="Consolas" panose="020B0609020204030204" pitchFamily="49" charset="0"/>
                <a:cs typeface="Courier New" panose="02070309020205020404" pitchFamily="49" charset="0"/>
              </a:rPr>
              <a:t>’;</a:t>
            </a:r>
          </a:p>
          <a:p>
            <a:pPr lvl="1">
              <a:lnSpc>
                <a:spcPct val="150000"/>
              </a:lnSpc>
            </a:pPr>
            <a:endParaRPr lang="en-US" altLang="en-US" dirty="0">
              <a:latin typeface="Courier New" panose="02070309020205020404" pitchFamily="49" charset="0"/>
              <a:cs typeface="Courier New" panose="02070309020205020404" pitchFamily="49" charset="0"/>
            </a:endParaRPr>
          </a:p>
          <a:p>
            <a:pPr>
              <a:lnSpc>
                <a:spcPct val="150000"/>
              </a:lnSpc>
            </a:pPr>
            <a:r>
              <a:rPr lang="en-US" altLang="en-US" b="1" dirty="0"/>
              <a:t>Catalog</a:t>
            </a:r>
          </a:p>
          <a:p>
            <a:pPr lvl="1">
              <a:lnSpc>
                <a:spcPct val="150000"/>
              </a:lnSpc>
            </a:pPr>
            <a:r>
              <a:rPr lang="en-US" altLang="en-US" dirty="0"/>
              <a:t>Named </a:t>
            </a:r>
            <a:r>
              <a:rPr lang="en-US" altLang="en-US" u="sng" dirty="0"/>
              <a:t>collection of schemas </a:t>
            </a:r>
            <a:r>
              <a:rPr lang="en-US" altLang="en-US" dirty="0"/>
              <a:t>in an SQL environment</a:t>
            </a:r>
          </a:p>
          <a:p>
            <a:pPr lvl="1">
              <a:lnSpc>
                <a:spcPct val="150000"/>
              </a:lnSpc>
            </a:pPr>
            <a:endParaRPr lang="en-US" altLang="en-US" dirty="0"/>
          </a:p>
          <a:p>
            <a:pPr>
              <a:lnSpc>
                <a:spcPct val="150000"/>
              </a:lnSpc>
            </a:pPr>
            <a:r>
              <a:rPr lang="en-US" altLang="en-US" dirty="0"/>
              <a:t>SQL also has the concept of a cluster of catalogs.</a:t>
            </a:r>
          </a:p>
        </p:txBody>
      </p:sp>
    </p:spTree>
    <p:extLst>
      <p:ext uri="{BB962C8B-B14F-4D97-AF65-F5344CB8AC3E}">
        <p14:creationId xmlns:p14="http://schemas.microsoft.com/office/powerpoint/2010/main" val="2562819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The </a:t>
            </a:r>
            <a:r>
              <a:rPr lang="en-US" altLang="en-US" dirty="0">
                <a:latin typeface="Consolas" panose="020B0609020204030204" pitchFamily="49" charset="0"/>
                <a:cs typeface="Courier New" panose="02070309020205020404" pitchFamily="49" charset="0"/>
              </a:rPr>
              <a:t>CREATE TABLE </a:t>
            </a:r>
            <a:r>
              <a:rPr lang="en-US" altLang="en-US" dirty="0"/>
              <a:t>Command in SQL</a:t>
            </a:r>
          </a:p>
        </p:txBody>
      </p:sp>
      <p:sp>
        <p:nvSpPr>
          <p:cNvPr id="11267" name="Content Placeholder 2"/>
          <p:cNvSpPr>
            <a:spLocks noGrp="1"/>
          </p:cNvSpPr>
          <p:nvPr>
            <p:ph idx="1"/>
          </p:nvPr>
        </p:nvSpPr>
        <p:spPr/>
        <p:txBody>
          <a:bodyPr/>
          <a:lstStyle/>
          <a:p>
            <a:pPr>
              <a:defRPr/>
            </a:pPr>
            <a:r>
              <a:rPr lang="en-US" dirty="0">
                <a:solidFill>
                  <a:srgbClr val="0000FF"/>
                </a:solidFill>
                <a:ea typeface="ＭＳ Ｐゴシック" charset="0"/>
              </a:rPr>
              <a:t>Specifying a new relation </a:t>
            </a:r>
          </a:p>
          <a:p>
            <a:pPr lvl="1">
              <a:defRPr/>
            </a:pPr>
            <a:r>
              <a:rPr lang="en-US" dirty="0">
                <a:ea typeface="ＭＳ Ｐゴシック" charset="0"/>
              </a:rPr>
              <a:t>Provide </a:t>
            </a:r>
            <a:r>
              <a:rPr lang="en-US" u="sng" dirty="0">
                <a:ea typeface="ＭＳ Ｐゴシック" charset="0"/>
              </a:rPr>
              <a:t>name of table</a:t>
            </a:r>
          </a:p>
          <a:p>
            <a:pPr lvl="1">
              <a:defRPr/>
            </a:pPr>
            <a:r>
              <a:rPr lang="en-US" dirty="0">
                <a:ea typeface="ＭＳ Ｐゴシック" charset="0"/>
              </a:rPr>
              <a:t>Specify </a:t>
            </a:r>
            <a:r>
              <a:rPr lang="en-US" u="sng" dirty="0">
                <a:ea typeface="ＭＳ Ｐゴシック" charset="0"/>
              </a:rPr>
              <a:t>attributes, their types  and initial constraints</a:t>
            </a:r>
          </a:p>
          <a:p>
            <a:pPr lvl="1">
              <a:defRPr/>
            </a:pPr>
            <a:endParaRPr lang="en-US" dirty="0">
              <a:ea typeface="ＭＳ Ｐゴシック" charset="0"/>
            </a:endParaRPr>
          </a:p>
          <a:p>
            <a:pPr>
              <a:defRPr/>
            </a:pPr>
            <a:r>
              <a:rPr lang="en-US" dirty="0">
                <a:ea typeface="ＭＳ Ｐゴシック" charset="0"/>
              </a:rPr>
              <a:t>Can optionally specify schema:</a:t>
            </a:r>
          </a:p>
          <a:p>
            <a:pPr lvl="1">
              <a:defRPr/>
            </a:pPr>
            <a:r>
              <a:rPr lang="en-US" dirty="0">
                <a:solidFill>
                  <a:srgbClr val="0000FF"/>
                </a:solidFill>
                <a:latin typeface="Consolas" panose="020B0609020204030204" pitchFamily="49" charset="0"/>
                <a:ea typeface="ＭＳ Ｐゴシック" charset="0"/>
                <a:cs typeface="Courier New" pitchFamily="49" charset="0"/>
              </a:rPr>
              <a:t>CREATE TABLE COMPANY.EMPLOYEE ...</a:t>
            </a:r>
          </a:p>
          <a:p>
            <a:pPr marL="971550" lvl="1" indent="-514350">
              <a:buFont typeface="Wingdings" panose="05000000000000000000" pitchFamily="2" charset="2"/>
              <a:buNone/>
              <a:defRPr/>
            </a:pPr>
            <a:r>
              <a:rPr lang="en-US" dirty="0">
                <a:ea typeface="ＭＳ Ｐゴシック" charset="0"/>
              </a:rPr>
              <a:t>	or</a:t>
            </a:r>
          </a:p>
          <a:p>
            <a:pPr lvl="1">
              <a:defRPr/>
            </a:pPr>
            <a:r>
              <a:rPr lang="en-US" dirty="0">
                <a:solidFill>
                  <a:srgbClr val="0000FF"/>
                </a:solidFill>
                <a:latin typeface="Consolas" panose="020B0609020204030204" pitchFamily="49" charset="0"/>
                <a:ea typeface="ＭＳ Ｐゴシック" charset="0"/>
                <a:cs typeface="Courier New" pitchFamily="49" charset="0"/>
              </a:rPr>
              <a:t>CREATE TABLE EMPLOYEE ...</a:t>
            </a:r>
          </a:p>
        </p:txBody>
      </p:sp>
    </p:spTree>
    <p:extLst>
      <p:ext uri="{BB962C8B-B14F-4D97-AF65-F5344CB8AC3E}">
        <p14:creationId xmlns:p14="http://schemas.microsoft.com/office/powerpoint/2010/main" val="484790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4"/>
          <p:cNvSpPr>
            <a:spLocks noGrp="1"/>
          </p:cNvSpPr>
          <p:nvPr>
            <p:ph type="title"/>
          </p:nvPr>
        </p:nvSpPr>
        <p:spPr/>
        <p:txBody>
          <a:bodyPr/>
          <a:lstStyle/>
          <a:p>
            <a:r>
              <a:rPr lang="en-US" altLang="en-US" sz="2800" dirty="0"/>
              <a:t>The </a:t>
            </a:r>
            <a:r>
              <a:rPr lang="en-US" altLang="en-US" sz="2800" dirty="0">
                <a:latin typeface="Consolas" panose="020B0609020204030204" pitchFamily="49" charset="0"/>
                <a:cs typeface="Courier New" panose="02070309020205020404" pitchFamily="49" charset="0"/>
              </a:rPr>
              <a:t>CREATE TABLE </a:t>
            </a:r>
            <a:r>
              <a:rPr lang="en-US" altLang="en-US" sz="2800" dirty="0"/>
              <a:t>Command in SQL (cont’d.)</a:t>
            </a:r>
          </a:p>
        </p:txBody>
      </p:sp>
      <p:sp>
        <p:nvSpPr>
          <p:cNvPr id="20483" name="Content Placeholder 2"/>
          <p:cNvSpPr>
            <a:spLocks noGrp="1"/>
          </p:cNvSpPr>
          <p:nvPr>
            <p:ph idx="1"/>
          </p:nvPr>
        </p:nvSpPr>
        <p:spPr/>
        <p:txBody>
          <a:bodyPr/>
          <a:lstStyle/>
          <a:p>
            <a:pPr>
              <a:lnSpc>
                <a:spcPct val="150000"/>
              </a:lnSpc>
            </a:pPr>
            <a:r>
              <a:rPr lang="en-US" altLang="en-US" b="1" dirty="0"/>
              <a:t>Base tables </a:t>
            </a:r>
            <a:r>
              <a:rPr lang="en-US" altLang="en-US" dirty="0"/>
              <a:t>(</a:t>
            </a:r>
            <a:r>
              <a:rPr lang="en-US" altLang="en-US" b="1" dirty="0"/>
              <a:t>base relations</a:t>
            </a:r>
            <a:r>
              <a:rPr lang="en-US" altLang="en-US" dirty="0"/>
              <a:t>)</a:t>
            </a:r>
          </a:p>
          <a:p>
            <a:pPr lvl="1">
              <a:lnSpc>
                <a:spcPct val="150000"/>
              </a:lnSpc>
            </a:pPr>
            <a:r>
              <a:rPr lang="en-US" altLang="en-US" dirty="0"/>
              <a:t>Relation and its tuples are </a:t>
            </a:r>
            <a:r>
              <a:rPr lang="en-US" altLang="en-US" u="sng" dirty="0">
                <a:solidFill>
                  <a:srgbClr val="0000FF"/>
                </a:solidFill>
              </a:rPr>
              <a:t>actually created and stored as a file </a:t>
            </a:r>
            <a:r>
              <a:rPr lang="en-US" altLang="en-US" dirty="0"/>
              <a:t>by the DBMS</a:t>
            </a:r>
          </a:p>
          <a:p>
            <a:pPr lvl="1">
              <a:lnSpc>
                <a:spcPct val="150000"/>
              </a:lnSpc>
            </a:pPr>
            <a:endParaRPr lang="en-US" altLang="en-US" dirty="0"/>
          </a:p>
          <a:p>
            <a:pPr>
              <a:lnSpc>
                <a:spcPct val="150000"/>
              </a:lnSpc>
            </a:pPr>
            <a:r>
              <a:rPr lang="en-US" altLang="en-US" b="1" dirty="0"/>
              <a:t>Virtual relations (</a:t>
            </a:r>
            <a:r>
              <a:rPr lang="en-US" altLang="en-US" b="1" dirty="0">
                <a:solidFill>
                  <a:srgbClr val="0000FF"/>
                </a:solidFill>
              </a:rPr>
              <a:t>views</a:t>
            </a:r>
            <a:r>
              <a:rPr lang="en-US" altLang="en-US" b="1" dirty="0"/>
              <a:t>)</a:t>
            </a:r>
          </a:p>
          <a:p>
            <a:pPr lvl="1">
              <a:lnSpc>
                <a:spcPct val="150000"/>
              </a:lnSpc>
            </a:pPr>
            <a:r>
              <a:rPr lang="en-US" altLang="en-US" dirty="0"/>
              <a:t>Created through the </a:t>
            </a:r>
            <a:r>
              <a:rPr lang="en-US" altLang="en-US" dirty="0">
                <a:latin typeface="Consolas" panose="020B0609020204030204" pitchFamily="49" charset="0"/>
                <a:cs typeface="Courier New" panose="02070309020205020404" pitchFamily="49" charset="0"/>
              </a:rPr>
              <a:t>CREATE VIEW </a:t>
            </a:r>
            <a:r>
              <a:rPr lang="en-US" altLang="en-US" dirty="0"/>
              <a:t>statement. </a:t>
            </a:r>
          </a:p>
          <a:p>
            <a:pPr lvl="1">
              <a:lnSpc>
                <a:spcPct val="150000"/>
              </a:lnSpc>
            </a:pPr>
            <a:r>
              <a:rPr lang="en-US" altLang="en-US" u="sng" dirty="0"/>
              <a:t>Do not correspond to any physical file.</a:t>
            </a:r>
          </a:p>
        </p:txBody>
      </p:sp>
    </p:spTree>
    <p:extLst>
      <p:ext uri="{BB962C8B-B14F-4D97-AF65-F5344CB8AC3E}">
        <p14:creationId xmlns:p14="http://schemas.microsoft.com/office/powerpoint/2010/main" val="126430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COMPANY relational database schema </a:t>
            </a:r>
            <a:r>
              <a:rPr lang="en-US" altLang="ko-KR" sz="2000" dirty="0"/>
              <a:t>(Fig. 5.7)</a:t>
            </a:r>
            <a:endParaRPr lang="ko-KR" altLang="en-US" sz="2000" dirty="0"/>
          </a:p>
        </p:txBody>
      </p:sp>
      <p:pic>
        <p:nvPicPr>
          <p:cNvPr id="4" name="Picture 2" descr="fig05_0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124744"/>
            <a:ext cx="70770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62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One possible database state for the COMPANY relational database schema </a:t>
            </a:r>
            <a:r>
              <a:rPr lang="en-US" altLang="ko-KR" sz="2000" dirty="0"/>
              <a:t>(Fig. 5.6)</a:t>
            </a:r>
            <a:endParaRPr lang="ko-KR" altLang="en-US" sz="2000" dirty="0"/>
          </a:p>
        </p:txBody>
      </p:sp>
      <p:pic>
        <p:nvPicPr>
          <p:cNvPr id="4" name="Picture 3" descr="fig05_06continued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40768"/>
            <a:ext cx="82296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163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One possible database state for the COMPANY relational database schema – </a:t>
            </a:r>
            <a:r>
              <a:rPr lang="en-US" altLang="ko-KR" sz="2400" dirty="0"/>
              <a:t>continued </a:t>
            </a:r>
            <a:r>
              <a:rPr lang="en-US" altLang="ko-KR" sz="1800" dirty="0"/>
              <a:t>(Fig. 5.6)</a:t>
            </a:r>
            <a:endParaRPr lang="ko-KR" altLang="en-US" sz="2000" dirty="0"/>
          </a:p>
        </p:txBody>
      </p:sp>
      <p:pic>
        <p:nvPicPr>
          <p:cNvPr id="4" name="Picture 2" descr="fig05_06continued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88479"/>
            <a:ext cx="82296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165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400" dirty="0"/>
              <a:t>SQL CREATE TABLE data definition statements for defining the COMPANY schema from Figure 5.7 </a:t>
            </a:r>
            <a:r>
              <a:rPr lang="en-US" altLang="ko-KR" sz="1800" dirty="0"/>
              <a:t>(Fig. 6.1)</a:t>
            </a:r>
            <a:endParaRPr lang="ko-KR" altLang="en-US" sz="2400" dirty="0"/>
          </a:p>
        </p:txBody>
      </p:sp>
      <p:pic>
        <p:nvPicPr>
          <p:cNvPr id="4" name="Picture 2" descr="fig06_01continued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88578"/>
            <a:ext cx="6356176" cy="499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692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400" dirty="0"/>
              <a:t>SQL </a:t>
            </a:r>
            <a:r>
              <a:rPr lang="en-US" altLang="ko-KR" sz="2400" dirty="0">
                <a:latin typeface="Consolas" panose="020B0609020204030204" pitchFamily="49" charset="0"/>
              </a:rPr>
              <a:t>CREATE TABLE </a:t>
            </a:r>
            <a:r>
              <a:rPr lang="en-US" altLang="ko-KR" sz="2400" dirty="0"/>
              <a:t>data definition statements for defining the </a:t>
            </a:r>
            <a:r>
              <a:rPr lang="en-US" altLang="ko-KR" sz="2400" dirty="0">
                <a:latin typeface="Consolas" panose="020B0609020204030204" pitchFamily="49" charset="0"/>
              </a:rPr>
              <a:t>COMPANY</a:t>
            </a:r>
            <a:r>
              <a:rPr lang="en-US" altLang="ko-KR" sz="2400" dirty="0"/>
              <a:t> schema from Figure 5.7 </a:t>
            </a:r>
            <a:r>
              <a:rPr lang="en-US" altLang="ko-KR" sz="1800" dirty="0"/>
              <a:t>(Fig. 6.1</a:t>
            </a:r>
            <a:endParaRPr lang="ko-KR" altLang="en-US" sz="1800" dirty="0"/>
          </a:p>
        </p:txBody>
      </p:sp>
      <p:pic>
        <p:nvPicPr>
          <p:cNvPr id="4" name="Picture 2" descr="fig06_01continued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9592" y="1124744"/>
            <a:ext cx="6944816" cy="5043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2241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4" name="직사각형 3"/>
          <p:cNvSpPr/>
          <p:nvPr/>
        </p:nvSpPr>
        <p:spPr>
          <a:xfrm>
            <a:off x="434256" y="980728"/>
            <a:ext cx="3466728" cy="4708981"/>
          </a:xfrm>
          <a:prstGeom prst="rect">
            <a:avLst/>
          </a:prstGeom>
          <a:ln>
            <a:solidFill>
              <a:schemeClr val="tx1"/>
            </a:solidFill>
          </a:ln>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a:t>
            </a:r>
            <a:r>
              <a:rPr lang="en-US" altLang="ko-KR" sz="1200" dirty="0">
                <a:solidFill>
                  <a:srgbClr val="0000FF"/>
                </a:solidFill>
                <a:latin typeface="Consolas" panose="020B0609020204030204" pitchFamily="49" charset="0"/>
              </a:rPr>
              <a:t>create database company</a:t>
            </a:r>
            <a:r>
              <a:rPr lang="en-US" altLang="ko-KR" sz="1200" dirty="0">
                <a:latin typeface="Consolas" panose="020B0609020204030204" pitchFamily="49" charset="0"/>
              </a:rPr>
              <a:t>;</a:t>
            </a:r>
          </a:p>
          <a:p>
            <a:r>
              <a:rPr lang="en-US" altLang="ko-KR" sz="1200" dirty="0">
                <a:latin typeface="Consolas" panose="020B0609020204030204" pitchFamily="49" charset="0"/>
              </a:rPr>
              <a:t>Query OK, 1 row affected (0.01 sec)</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a:t>
            </a:r>
          </a:p>
          <a:p>
            <a:r>
              <a:rPr lang="en-US" altLang="ko-KR" sz="1200" dirty="0" err="1">
                <a:latin typeface="Consolas" panose="020B0609020204030204" pitchFamily="49" charset="0"/>
              </a:rPr>
              <a:t>mysql</a:t>
            </a:r>
            <a:r>
              <a:rPr lang="en-US" altLang="ko-KR" sz="1200" dirty="0">
                <a:latin typeface="Consolas" panose="020B0609020204030204" pitchFamily="49" charset="0"/>
              </a:rPr>
              <a:t>&gt; </a:t>
            </a:r>
            <a:r>
              <a:rPr lang="en-US" altLang="ko-KR" sz="1200" dirty="0">
                <a:solidFill>
                  <a:srgbClr val="0000FF"/>
                </a:solidFill>
                <a:latin typeface="Consolas" panose="020B0609020204030204" pitchFamily="49" charset="0"/>
              </a:rPr>
              <a:t>use</a:t>
            </a:r>
            <a:r>
              <a:rPr lang="en-US" altLang="ko-KR" sz="1200" dirty="0">
                <a:latin typeface="Consolas" panose="020B0609020204030204" pitchFamily="49" charset="0"/>
              </a:rPr>
              <a:t> company;</a:t>
            </a:r>
          </a:p>
          <a:p>
            <a:r>
              <a:rPr lang="en-US" altLang="ko-KR" sz="1200" dirty="0">
                <a:latin typeface="Consolas" panose="020B0609020204030204" pitchFamily="49" charset="0"/>
              </a:rPr>
              <a:t>Database changed</a:t>
            </a:r>
          </a:p>
          <a:p>
            <a:r>
              <a:rPr lang="en-US" altLang="ko-KR" sz="1200" dirty="0" err="1">
                <a:latin typeface="Consolas" panose="020B0609020204030204" pitchFamily="49" charset="0"/>
              </a:rPr>
              <a:t>mysql</a:t>
            </a:r>
            <a:r>
              <a:rPr lang="en-US" altLang="ko-KR" sz="1200" dirty="0">
                <a:latin typeface="Consolas" panose="020B0609020204030204" pitchFamily="49" charset="0"/>
              </a:rPr>
              <a:t>&gt; </a:t>
            </a:r>
          </a:p>
          <a:p>
            <a:r>
              <a:rPr lang="en-US" altLang="ko-KR" sz="1200" dirty="0" err="1">
                <a:solidFill>
                  <a:srgbClr val="0000FF"/>
                </a:solidFill>
                <a:latin typeface="Consolas" panose="020B0609020204030204" pitchFamily="49" charset="0"/>
              </a:rPr>
              <a:t>mysql</a:t>
            </a:r>
            <a:r>
              <a:rPr lang="en-US" altLang="ko-KR" sz="1200" dirty="0">
                <a:solidFill>
                  <a:srgbClr val="0000FF"/>
                </a:solidFill>
                <a:latin typeface="Consolas" panose="020B0609020204030204" pitchFamily="49" charset="0"/>
              </a:rPr>
              <a:t>&gt; CREATE TABLE EMPLOYEE (</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Fname</a:t>
            </a:r>
            <a:r>
              <a:rPr lang="en-US" altLang="ko-KR" sz="1200" dirty="0">
                <a:solidFill>
                  <a:srgbClr val="0000FF"/>
                </a:solidFill>
                <a:latin typeface="Consolas" panose="020B0609020204030204" pitchFamily="49" charset="0"/>
              </a:rPr>
              <a:t> VARCHAR(15) NOT NULL,</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Minit</a:t>
            </a:r>
            <a:r>
              <a:rPr lang="en-US" altLang="ko-KR" sz="1200" dirty="0">
                <a:solidFill>
                  <a:srgbClr val="0000FF"/>
                </a:solidFill>
                <a:latin typeface="Consolas" panose="020B0609020204030204" pitchFamily="49" charset="0"/>
              </a:rPr>
              <a:t> CHAR,</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Lname</a:t>
            </a:r>
            <a:r>
              <a:rPr lang="en-US" altLang="ko-KR" sz="1200" dirty="0">
                <a:solidFill>
                  <a:srgbClr val="0000FF"/>
                </a:solidFill>
                <a:latin typeface="Consolas" panose="020B0609020204030204" pitchFamily="49" charset="0"/>
              </a:rPr>
              <a:t> VARCHAR(15) NOT NULL,</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Ssn</a:t>
            </a:r>
            <a:r>
              <a:rPr lang="en-US" altLang="ko-KR" sz="1200" dirty="0">
                <a:solidFill>
                  <a:srgbClr val="0000FF"/>
                </a:solidFill>
                <a:latin typeface="Consolas" panose="020B0609020204030204" pitchFamily="49" charset="0"/>
              </a:rPr>
              <a:t> CHAR(9) NOT NULL,</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Bdata</a:t>
            </a:r>
            <a:r>
              <a:rPr lang="en-US" altLang="ko-KR" sz="1200" dirty="0">
                <a:solidFill>
                  <a:srgbClr val="0000FF"/>
                </a:solidFill>
                <a:latin typeface="Consolas" panose="020B0609020204030204" pitchFamily="49" charset="0"/>
              </a:rPr>
              <a:t> DATE,</a:t>
            </a:r>
          </a:p>
          <a:p>
            <a:r>
              <a:rPr lang="en-US" altLang="ko-KR" sz="1200" dirty="0">
                <a:solidFill>
                  <a:srgbClr val="0000FF"/>
                </a:solidFill>
                <a:latin typeface="Consolas" panose="020B0609020204030204" pitchFamily="49" charset="0"/>
              </a:rPr>
              <a:t>    -&gt; Address VARCHAR(30),</a:t>
            </a:r>
          </a:p>
          <a:p>
            <a:r>
              <a:rPr lang="en-US" altLang="ko-KR" sz="1200" dirty="0">
                <a:solidFill>
                  <a:srgbClr val="0000FF"/>
                </a:solidFill>
                <a:latin typeface="Consolas" panose="020B0609020204030204" pitchFamily="49" charset="0"/>
              </a:rPr>
              <a:t>    -&gt; Sex CHAR,</a:t>
            </a:r>
          </a:p>
          <a:p>
            <a:r>
              <a:rPr lang="en-US" altLang="ko-KR" sz="1200" dirty="0">
                <a:solidFill>
                  <a:srgbClr val="0000FF"/>
                </a:solidFill>
                <a:latin typeface="Consolas" panose="020B0609020204030204" pitchFamily="49" charset="0"/>
              </a:rPr>
              <a:t>    -&gt; Salary DECIMAL(10,2),</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Super_ssn</a:t>
            </a:r>
            <a:r>
              <a:rPr lang="en-US" altLang="ko-KR" sz="1200" dirty="0">
                <a:solidFill>
                  <a:srgbClr val="0000FF"/>
                </a:solidFill>
                <a:latin typeface="Consolas" panose="020B0609020204030204" pitchFamily="49" charset="0"/>
              </a:rPr>
              <a:t> CHAR(9),</a:t>
            </a:r>
          </a:p>
          <a:p>
            <a:r>
              <a:rPr lang="en-US" altLang="ko-KR" sz="1200" dirty="0">
                <a:solidFill>
                  <a:srgbClr val="0000FF"/>
                </a:solidFill>
                <a:latin typeface="Consolas" panose="020B0609020204030204" pitchFamily="49" charset="0"/>
              </a:rPr>
              <a:t>    -&gt; </a:t>
            </a:r>
            <a:r>
              <a:rPr lang="en-US" altLang="ko-KR" sz="1200" dirty="0" err="1">
                <a:solidFill>
                  <a:srgbClr val="0000FF"/>
                </a:solidFill>
                <a:latin typeface="Consolas" panose="020B0609020204030204" pitchFamily="49" charset="0"/>
              </a:rPr>
              <a:t>Dno</a:t>
            </a:r>
            <a:r>
              <a:rPr lang="en-US" altLang="ko-KR" sz="1200" dirty="0">
                <a:solidFill>
                  <a:srgbClr val="0000FF"/>
                </a:solidFill>
                <a:latin typeface="Consolas" panose="020B0609020204030204" pitchFamily="49" charset="0"/>
              </a:rPr>
              <a:t> INT,</a:t>
            </a:r>
          </a:p>
          <a:p>
            <a:r>
              <a:rPr lang="en-US" altLang="ko-KR" sz="1200" dirty="0">
                <a:solidFill>
                  <a:srgbClr val="0000FF"/>
                </a:solidFill>
                <a:latin typeface="Consolas" panose="020B0609020204030204" pitchFamily="49" charset="0"/>
              </a:rPr>
              <a:t>    -&gt; PRIMARY KEY(</a:t>
            </a:r>
            <a:r>
              <a:rPr lang="en-US" altLang="ko-KR" sz="1200" dirty="0" err="1">
                <a:solidFill>
                  <a:srgbClr val="0000FF"/>
                </a:solidFill>
                <a:latin typeface="Consolas" panose="020B0609020204030204" pitchFamily="49" charset="0"/>
              </a:rPr>
              <a:t>Ssn</a:t>
            </a:r>
            <a:r>
              <a:rPr lang="en-US" altLang="ko-KR" sz="1200" dirty="0">
                <a:solidFill>
                  <a:srgbClr val="0000FF"/>
                </a:solidFill>
                <a:latin typeface="Consolas" panose="020B0609020204030204" pitchFamily="49" charset="0"/>
              </a:rPr>
              <a:t>));</a:t>
            </a:r>
          </a:p>
          <a:p>
            <a:r>
              <a:rPr lang="en-US" altLang="ko-KR" sz="1200" dirty="0" err="1">
                <a:latin typeface="Consolas" panose="020B0609020204030204" pitchFamily="49" charset="0"/>
              </a:rPr>
              <a:t>mysql</a:t>
            </a:r>
            <a:r>
              <a:rPr lang="en-US" altLang="ko-KR" sz="1200" dirty="0">
                <a:latin typeface="Consolas" panose="020B0609020204030204" pitchFamily="49" charset="0"/>
              </a:rPr>
              <a:t>&gt; show tables;</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Tables_in_company</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EMPLOYEE          |</a:t>
            </a:r>
          </a:p>
          <a:p>
            <a:r>
              <a:rPr lang="en-US" altLang="ko-KR" sz="1200" dirty="0">
                <a:latin typeface="Consolas" panose="020B0609020204030204" pitchFamily="49" charset="0"/>
              </a:rPr>
              <a:t>+-------------------+</a:t>
            </a:r>
          </a:p>
        </p:txBody>
      </p:sp>
      <p:sp>
        <p:nvSpPr>
          <p:cNvPr id="5" name="직사각형 4"/>
          <p:cNvSpPr/>
          <p:nvPr/>
        </p:nvSpPr>
        <p:spPr>
          <a:xfrm>
            <a:off x="3555339" y="3335218"/>
            <a:ext cx="5409150" cy="3046988"/>
          </a:xfrm>
          <a:prstGeom prst="rect">
            <a:avLst/>
          </a:prstGeom>
          <a:solidFill>
            <a:schemeClr val="bg1"/>
          </a:solidFill>
          <a:ln>
            <a:solidFill>
              <a:schemeClr val="tx1"/>
            </a:solidFill>
          </a:ln>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a:t>
            </a:r>
            <a:r>
              <a:rPr lang="en-US" altLang="ko-KR" sz="1200" dirty="0" err="1">
                <a:solidFill>
                  <a:srgbClr val="0000FF"/>
                </a:solidFill>
                <a:latin typeface="Consolas" panose="020B0609020204030204" pitchFamily="49" charset="0"/>
              </a:rPr>
              <a:t>desc</a:t>
            </a:r>
            <a:r>
              <a:rPr lang="en-US" altLang="ko-KR" sz="1200" dirty="0">
                <a:latin typeface="Consolas" panose="020B0609020204030204" pitchFamily="49" charset="0"/>
              </a:rPr>
              <a:t> EMPLOYEE;</a:t>
            </a:r>
          </a:p>
          <a:p>
            <a:r>
              <a:rPr lang="en-US" altLang="ko-KR" sz="1200" dirty="0">
                <a:latin typeface="Consolas" panose="020B0609020204030204" pitchFamily="49" charset="0"/>
              </a:rPr>
              <a:t>+-----------+---------------+------+-----+---------+-------+</a:t>
            </a:r>
          </a:p>
          <a:p>
            <a:r>
              <a:rPr lang="en-US" altLang="ko-KR" sz="1200" dirty="0">
                <a:latin typeface="Consolas" panose="020B0609020204030204" pitchFamily="49" charset="0"/>
              </a:rPr>
              <a:t>| Field     | Type          | Null | Key | Default | Extra |</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Fname</a:t>
            </a:r>
            <a:r>
              <a:rPr lang="en-US" altLang="ko-KR" sz="1200" dirty="0">
                <a:latin typeface="Consolas" panose="020B0609020204030204" pitchFamily="49" charset="0"/>
              </a:rPr>
              <a:t>     | varchar(15)   | NO   |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Minit</a:t>
            </a:r>
            <a:r>
              <a:rPr lang="en-US" altLang="ko-KR" sz="1200" dirty="0">
                <a:latin typeface="Consolas" panose="020B0609020204030204" pitchFamily="49" charset="0"/>
              </a:rPr>
              <a:t>     | char(1)       | YES  |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Lname</a:t>
            </a:r>
            <a:r>
              <a:rPr lang="en-US" altLang="ko-KR" sz="1200" dirty="0">
                <a:latin typeface="Consolas" panose="020B0609020204030204" pitchFamily="49" charset="0"/>
              </a:rPr>
              <a:t>     | varchar(15)   | NO   |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Ssn</a:t>
            </a:r>
            <a:r>
              <a:rPr lang="en-US" altLang="ko-KR" sz="1200" dirty="0">
                <a:latin typeface="Consolas" panose="020B0609020204030204" pitchFamily="49" charset="0"/>
              </a:rPr>
              <a:t>       | char(9)       | NO   | PRI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Bdata</a:t>
            </a:r>
            <a:r>
              <a:rPr lang="en-US" altLang="ko-KR" sz="1200" dirty="0">
                <a:latin typeface="Consolas" panose="020B0609020204030204" pitchFamily="49" charset="0"/>
              </a:rPr>
              <a:t>     | date          | YES  |     | NULL    |       |</a:t>
            </a:r>
          </a:p>
          <a:p>
            <a:r>
              <a:rPr lang="en-US" altLang="ko-KR" sz="1200" dirty="0">
                <a:latin typeface="Consolas" panose="020B0609020204030204" pitchFamily="49" charset="0"/>
              </a:rPr>
              <a:t>| Address   | varchar(30)   | YES  |     | NULL    |       |</a:t>
            </a:r>
          </a:p>
          <a:p>
            <a:r>
              <a:rPr lang="en-US" altLang="ko-KR" sz="1200" dirty="0">
                <a:latin typeface="Consolas" panose="020B0609020204030204" pitchFamily="49" charset="0"/>
              </a:rPr>
              <a:t>| Sex       | char(1)       | YES  |     | NULL    |       |</a:t>
            </a:r>
          </a:p>
          <a:p>
            <a:r>
              <a:rPr lang="en-US" altLang="ko-KR" sz="1200" dirty="0">
                <a:latin typeface="Consolas" panose="020B0609020204030204" pitchFamily="49" charset="0"/>
              </a:rPr>
              <a:t>| Salary    | decimal(10,2) | YES  |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Super_ssn</a:t>
            </a:r>
            <a:r>
              <a:rPr lang="en-US" altLang="ko-KR" sz="1200" dirty="0">
                <a:latin typeface="Consolas" panose="020B0609020204030204" pitchFamily="49" charset="0"/>
              </a:rPr>
              <a:t> | char(9)       | YES  |     | NULL    |       |</a:t>
            </a:r>
          </a:p>
          <a:p>
            <a:r>
              <a:rPr lang="en-US" altLang="ko-KR" sz="1200" dirty="0">
                <a:latin typeface="Consolas" panose="020B0609020204030204" pitchFamily="49" charset="0"/>
              </a:rPr>
              <a:t>| </a:t>
            </a:r>
            <a:r>
              <a:rPr lang="en-US" altLang="ko-KR" sz="1200" dirty="0" err="1">
                <a:latin typeface="Consolas" panose="020B0609020204030204" pitchFamily="49" charset="0"/>
              </a:rPr>
              <a:t>Dno</a:t>
            </a:r>
            <a:r>
              <a:rPr lang="en-US" altLang="ko-KR" sz="1200" dirty="0">
                <a:latin typeface="Consolas" panose="020B0609020204030204" pitchFamily="49" charset="0"/>
              </a:rPr>
              <a:t>       | </a:t>
            </a:r>
            <a:r>
              <a:rPr lang="en-US" altLang="ko-KR" sz="1200" dirty="0" err="1">
                <a:latin typeface="Consolas" panose="020B0609020204030204" pitchFamily="49" charset="0"/>
              </a:rPr>
              <a:t>int</a:t>
            </a:r>
            <a:r>
              <a:rPr lang="en-US" altLang="ko-KR" sz="1200" dirty="0">
                <a:latin typeface="Consolas" panose="020B0609020204030204" pitchFamily="49" charset="0"/>
              </a:rPr>
              <a:t>(11)       | YES  |     | NULL    |       |</a:t>
            </a:r>
          </a:p>
          <a:p>
            <a:r>
              <a:rPr lang="en-US" altLang="ko-KR" sz="1200" dirty="0">
                <a:latin typeface="Consolas" panose="020B0609020204030204" pitchFamily="49" charset="0"/>
              </a:rPr>
              <a:t>+-----------+---------------+------+-----+---------+-------+</a:t>
            </a:r>
          </a:p>
          <a:p>
            <a:r>
              <a:rPr lang="en-US" altLang="ko-KR" sz="1200" dirty="0">
                <a:latin typeface="Consolas" panose="020B0609020204030204" pitchFamily="49" charset="0"/>
              </a:rPr>
              <a:t>10 rows in set (0.00 sec)</a:t>
            </a:r>
          </a:p>
        </p:txBody>
      </p:sp>
    </p:spTree>
    <p:extLst>
      <p:ext uri="{BB962C8B-B14F-4D97-AF65-F5344CB8AC3E}">
        <p14:creationId xmlns:p14="http://schemas.microsoft.com/office/powerpoint/2010/main" val="3340523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56792"/>
            <a:ext cx="7772400" cy="2018655"/>
          </a:xfrm>
        </p:spPr>
        <p:txBody>
          <a:bodyPr/>
          <a:lstStyle/>
          <a:p>
            <a:pPr algn="l"/>
            <a:r>
              <a:rPr lang="en-US" altLang="ko-KR" sz="4000" dirty="0">
                <a:solidFill>
                  <a:srgbClr val="6498D9"/>
                </a:solidFill>
              </a:rPr>
              <a:t>CHAPTER 6:</a:t>
            </a:r>
            <a:r>
              <a:rPr lang="en-US" altLang="ko-KR" sz="4000" dirty="0"/>
              <a:t/>
            </a:r>
            <a:br>
              <a:rPr lang="en-US" altLang="ko-KR" sz="4000" dirty="0"/>
            </a:br>
            <a:r>
              <a:rPr lang="en-US" altLang="ko-KR" sz="4000" dirty="0"/>
              <a:t>Basic SQL</a:t>
            </a:r>
            <a:endParaRPr lang="en-US" altLang="ko-KR" sz="3600" dirty="0"/>
          </a:p>
        </p:txBody>
      </p:sp>
      <p:pic>
        <p:nvPicPr>
          <p:cNvPr id="6"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4581128"/>
            <a:ext cx="1456153"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180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4"/>
          <p:cNvSpPr>
            <a:spLocks noGrp="1"/>
          </p:cNvSpPr>
          <p:nvPr>
            <p:ph type="title"/>
          </p:nvPr>
        </p:nvSpPr>
        <p:spPr/>
        <p:txBody>
          <a:bodyPr/>
          <a:lstStyle/>
          <a:p>
            <a:r>
              <a:rPr lang="en-US" altLang="en-US" sz="2800" dirty="0"/>
              <a:t>The </a:t>
            </a:r>
            <a:r>
              <a:rPr lang="en-US" altLang="en-US" sz="2800" dirty="0">
                <a:latin typeface="Consolas" panose="020B0609020204030204" pitchFamily="49" charset="0"/>
              </a:rPr>
              <a:t>CREATE TABLE </a:t>
            </a:r>
            <a:r>
              <a:rPr lang="en-US" altLang="en-US" sz="2800" dirty="0"/>
              <a:t>Command in SQL (cont’d.)</a:t>
            </a:r>
          </a:p>
        </p:txBody>
      </p:sp>
      <p:sp>
        <p:nvSpPr>
          <p:cNvPr id="26627" name="Content Placeholder 2"/>
          <p:cNvSpPr>
            <a:spLocks noGrp="1"/>
          </p:cNvSpPr>
          <p:nvPr>
            <p:ph idx="1"/>
          </p:nvPr>
        </p:nvSpPr>
        <p:spPr/>
        <p:txBody>
          <a:bodyPr/>
          <a:lstStyle/>
          <a:p>
            <a:pPr>
              <a:lnSpc>
                <a:spcPct val="150000"/>
              </a:lnSpc>
            </a:pPr>
            <a:r>
              <a:rPr lang="en-US" altLang="en-US" dirty="0"/>
              <a:t>Some foreign keys may cause errors </a:t>
            </a:r>
          </a:p>
          <a:p>
            <a:pPr lvl="1">
              <a:lnSpc>
                <a:spcPct val="150000"/>
              </a:lnSpc>
            </a:pPr>
            <a:r>
              <a:rPr lang="en-US" altLang="en-US" dirty="0"/>
              <a:t>Specified either via: </a:t>
            </a:r>
          </a:p>
          <a:p>
            <a:pPr lvl="2">
              <a:lnSpc>
                <a:spcPct val="150000"/>
              </a:lnSpc>
            </a:pPr>
            <a:r>
              <a:rPr lang="en-US" altLang="en-US" dirty="0"/>
              <a:t>Circular references </a:t>
            </a:r>
          </a:p>
          <a:p>
            <a:pPr lvl="2">
              <a:lnSpc>
                <a:spcPct val="150000"/>
              </a:lnSpc>
            </a:pPr>
            <a:r>
              <a:rPr lang="en-US" altLang="en-US" dirty="0"/>
              <a:t>Or because they refer to a table that has not yet been created</a:t>
            </a:r>
          </a:p>
          <a:p>
            <a:pPr lvl="1">
              <a:lnSpc>
                <a:spcPct val="150000"/>
              </a:lnSpc>
            </a:pPr>
            <a:r>
              <a:rPr lang="en-US" altLang="en-US" dirty="0"/>
              <a:t>DBA’s have ways to stop referential integrity enforcement to get around this problem.</a:t>
            </a:r>
          </a:p>
        </p:txBody>
      </p:sp>
    </p:spTree>
    <p:extLst>
      <p:ext uri="{BB962C8B-B14F-4D97-AF65-F5344CB8AC3E}">
        <p14:creationId xmlns:p14="http://schemas.microsoft.com/office/powerpoint/2010/main" val="2965740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Attribute Data Types and Domains in SQL</a:t>
            </a:r>
          </a:p>
        </p:txBody>
      </p:sp>
      <p:sp>
        <p:nvSpPr>
          <p:cNvPr id="27651" name="Content Placeholder 2"/>
          <p:cNvSpPr>
            <a:spLocks noGrp="1"/>
          </p:cNvSpPr>
          <p:nvPr>
            <p:ph idx="1"/>
          </p:nvPr>
        </p:nvSpPr>
        <p:spPr/>
        <p:txBody>
          <a:bodyPr/>
          <a:lstStyle/>
          <a:p>
            <a:pPr>
              <a:lnSpc>
                <a:spcPct val="150000"/>
              </a:lnSpc>
            </a:pPr>
            <a:r>
              <a:rPr lang="en-US" altLang="en-US" dirty="0"/>
              <a:t>Basic </a:t>
            </a:r>
            <a:r>
              <a:rPr lang="en-US" altLang="en-US" b="1" dirty="0"/>
              <a:t>data types</a:t>
            </a:r>
          </a:p>
          <a:p>
            <a:pPr lvl="1">
              <a:lnSpc>
                <a:spcPct val="150000"/>
              </a:lnSpc>
            </a:pPr>
            <a:r>
              <a:rPr lang="en-US" altLang="en-US" b="1" dirty="0"/>
              <a:t>Numeric </a:t>
            </a:r>
            <a:r>
              <a:rPr lang="en-US" altLang="en-US" dirty="0"/>
              <a:t>data types </a:t>
            </a:r>
          </a:p>
          <a:p>
            <a:pPr lvl="2">
              <a:lnSpc>
                <a:spcPct val="150000"/>
              </a:lnSpc>
            </a:pPr>
            <a:r>
              <a:rPr lang="en-US" altLang="en-US" dirty="0"/>
              <a:t>Integer numbers: </a:t>
            </a:r>
            <a:r>
              <a:rPr lang="en-US" altLang="en-US" b="1" dirty="0">
                <a:solidFill>
                  <a:srgbClr val="0000FF"/>
                </a:solidFill>
                <a:latin typeface="Consolas" panose="020B0609020204030204" pitchFamily="49" charset="0"/>
                <a:cs typeface="Courier New" panose="02070309020205020404" pitchFamily="49" charset="0"/>
              </a:rPr>
              <a:t>INTEGER</a:t>
            </a:r>
            <a:r>
              <a:rPr lang="en-US" altLang="en-US" b="1" dirty="0">
                <a:solidFill>
                  <a:srgbClr val="0000FF"/>
                </a:solidFill>
              </a:rPr>
              <a:t>, </a:t>
            </a:r>
            <a:r>
              <a:rPr lang="en-US" altLang="en-US" b="1" dirty="0">
                <a:solidFill>
                  <a:srgbClr val="0000FF"/>
                </a:solidFill>
                <a:latin typeface="Consolas" panose="020B0609020204030204" pitchFamily="49" charset="0"/>
                <a:cs typeface="Courier New" panose="02070309020205020404" pitchFamily="49" charset="0"/>
              </a:rPr>
              <a:t>INT</a:t>
            </a:r>
            <a:r>
              <a:rPr lang="en-US" altLang="en-US" b="1" dirty="0">
                <a:solidFill>
                  <a:srgbClr val="0000FF"/>
                </a:solidFill>
              </a:rPr>
              <a:t>, and </a:t>
            </a:r>
            <a:r>
              <a:rPr lang="en-US" altLang="en-US" b="1" dirty="0">
                <a:solidFill>
                  <a:srgbClr val="0000FF"/>
                </a:solidFill>
                <a:latin typeface="Consolas" panose="020B0609020204030204" pitchFamily="49" charset="0"/>
                <a:cs typeface="Courier New" panose="02070309020205020404" pitchFamily="49" charset="0"/>
              </a:rPr>
              <a:t>SMALLINT</a:t>
            </a:r>
          </a:p>
          <a:p>
            <a:pPr lvl="2">
              <a:lnSpc>
                <a:spcPct val="150000"/>
              </a:lnSpc>
            </a:pPr>
            <a:r>
              <a:rPr lang="en-US" altLang="en-US" dirty="0"/>
              <a:t>Floating-point (real) numbers: </a:t>
            </a:r>
            <a:r>
              <a:rPr lang="en-US" altLang="en-US" b="1" dirty="0">
                <a:solidFill>
                  <a:srgbClr val="0000FF"/>
                </a:solidFill>
                <a:latin typeface="Consolas" panose="020B0609020204030204" pitchFamily="49" charset="0"/>
                <a:cs typeface="Courier New" panose="02070309020205020404" pitchFamily="49" charset="0"/>
              </a:rPr>
              <a:t>FLOAT</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solidFill>
                  <a:srgbClr val="0000FF"/>
                </a:solidFill>
              </a:rPr>
              <a:t>or </a:t>
            </a:r>
            <a:r>
              <a:rPr lang="en-US" altLang="en-US" dirty="0">
                <a:solidFill>
                  <a:srgbClr val="0000FF"/>
                </a:solidFill>
                <a:latin typeface="Consolas" panose="020B0609020204030204" pitchFamily="49" charset="0"/>
                <a:cs typeface="Courier New" panose="02070309020205020404" pitchFamily="49" charset="0"/>
              </a:rPr>
              <a:t>REAL</a:t>
            </a:r>
            <a:r>
              <a:rPr lang="en-US" altLang="en-US" dirty="0">
                <a:solidFill>
                  <a:srgbClr val="0000FF"/>
                </a:solidFill>
              </a:rPr>
              <a:t>, and </a:t>
            </a:r>
            <a:r>
              <a:rPr lang="en-US" altLang="en-US" dirty="0">
                <a:solidFill>
                  <a:srgbClr val="0000FF"/>
                </a:solidFill>
                <a:latin typeface="Consolas" panose="020B0609020204030204" pitchFamily="49" charset="0"/>
                <a:cs typeface="Courier New" panose="02070309020205020404" pitchFamily="49" charset="0"/>
              </a:rPr>
              <a:t>DOUBLE PRECISION</a:t>
            </a:r>
          </a:p>
          <a:p>
            <a:pPr lvl="1">
              <a:lnSpc>
                <a:spcPct val="150000"/>
              </a:lnSpc>
            </a:pPr>
            <a:r>
              <a:rPr lang="en-US" altLang="en-US" b="1" dirty="0"/>
              <a:t>Character-string </a:t>
            </a:r>
            <a:r>
              <a:rPr lang="en-US" altLang="en-US" dirty="0"/>
              <a:t>data types </a:t>
            </a:r>
          </a:p>
          <a:p>
            <a:pPr lvl="2">
              <a:lnSpc>
                <a:spcPct val="150000"/>
              </a:lnSpc>
            </a:pPr>
            <a:r>
              <a:rPr lang="en-US" altLang="en-US" dirty="0"/>
              <a:t>Fixed length: </a:t>
            </a:r>
            <a:r>
              <a:rPr lang="en-US" altLang="en-US" b="1" dirty="0">
                <a:solidFill>
                  <a:srgbClr val="0000FF"/>
                </a:solidFill>
                <a:latin typeface="Consolas" panose="020B0609020204030204" pitchFamily="49" charset="0"/>
                <a:cs typeface="Courier New" panose="02070309020205020404" pitchFamily="49" charset="0"/>
              </a:rPr>
              <a:t>CHAR(</a:t>
            </a:r>
            <a:r>
              <a:rPr lang="en-US" altLang="en-US" b="1" i="1" dirty="0">
                <a:solidFill>
                  <a:srgbClr val="0000FF"/>
                </a:solidFill>
                <a:latin typeface="Consolas" panose="020B0609020204030204" pitchFamily="49" charset="0"/>
                <a:cs typeface="Courier New" panose="02070309020205020404" pitchFamily="49" charset="0"/>
              </a:rPr>
              <a:t>n</a:t>
            </a:r>
            <a:r>
              <a:rPr lang="en-US" altLang="en-US" b="1" dirty="0">
                <a:solidFill>
                  <a:srgbClr val="0000FF"/>
                </a:solidFill>
                <a:latin typeface="Consolas" panose="020B0609020204030204" pitchFamily="49" charset="0"/>
                <a:cs typeface="Courier New" panose="02070309020205020404" pitchFamily="49" charset="0"/>
              </a:rPr>
              <a:t>)</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CHARACTER(</a:t>
            </a:r>
            <a:r>
              <a:rPr lang="en-US" altLang="en-US" i="1" dirty="0">
                <a:solidFill>
                  <a:srgbClr val="0000FF"/>
                </a:solidFill>
                <a:latin typeface="Consolas" panose="020B0609020204030204" pitchFamily="49" charset="0"/>
                <a:cs typeface="Courier New" panose="02070309020205020404" pitchFamily="49" charset="0"/>
              </a:rPr>
              <a:t>n</a:t>
            </a:r>
            <a:r>
              <a:rPr lang="en-US" altLang="en-US" dirty="0">
                <a:solidFill>
                  <a:srgbClr val="0000FF"/>
                </a:solidFill>
                <a:latin typeface="Consolas" panose="020B0609020204030204" pitchFamily="49" charset="0"/>
                <a:cs typeface="Courier New" panose="02070309020205020404" pitchFamily="49" charset="0"/>
              </a:rPr>
              <a:t>)</a:t>
            </a:r>
          </a:p>
          <a:p>
            <a:pPr lvl="2">
              <a:lnSpc>
                <a:spcPct val="150000"/>
              </a:lnSpc>
            </a:pPr>
            <a:r>
              <a:rPr lang="en-US" altLang="en-US" dirty="0"/>
              <a:t>Varying length</a:t>
            </a:r>
            <a:r>
              <a:rPr lang="en-US" altLang="en-US" dirty="0">
                <a:latin typeface="Courier New" panose="02070309020205020404" pitchFamily="49" charset="0"/>
                <a:cs typeface="Courier New" panose="02070309020205020404" pitchFamily="49" charset="0"/>
              </a:rPr>
              <a:t>: </a:t>
            </a:r>
            <a:r>
              <a:rPr lang="en-US" altLang="en-US" b="1" dirty="0">
                <a:solidFill>
                  <a:srgbClr val="0000FF"/>
                </a:solidFill>
                <a:latin typeface="Consolas" panose="020B0609020204030204" pitchFamily="49" charset="0"/>
                <a:cs typeface="Courier New" panose="02070309020205020404" pitchFamily="49" charset="0"/>
              </a:rPr>
              <a:t>VARCHAR(</a:t>
            </a:r>
            <a:r>
              <a:rPr lang="en-US" altLang="en-US" b="1" i="1" dirty="0">
                <a:solidFill>
                  <a:srgbClr val="0000FF"/>
                </a:solidFill>
                <a:latin typeface="Consolas" panose="020B0609020204030204" pitchFamily="49" charset="0"/>
                <a:cs typeface="Courier New" panose="02070309020205020404" pitchFamily="49" charset="0"/>
              </a:rPr>
              <a:t>n</a:t>
            </a:r>
            <a:r>
              <a:rPr lang="en-US" altLang="en-US" b="1" dirty="0">
                <a:solidFill>
                  <a:srgbClr val="0000FF"/>
                </a:solidFill>
                <a:latin typeface="Consolas" panose="020B0609020204030204" pitchFamily="49" charset="0"/>
                <a:cs typeface="Courier New" panose="02070309020205020404" pitchFamily="49" charset="0"/>
              </a:rPr>
              <a:t>)</a:t>
            </a:r>
            <a:r>
              <a:rPr lang="en-US" altLang="en-US" dirty="0">
                <a:solidFill>
                  <a:srgbClr val="0000FF"/>
                </a:solidFill>
                <a:latin typeface="Consolas" panose="020B0609020204030204" pitchFamily="49" charset="0"/>
                <a:cs typeface="Courier New" panose="02070309020205020404" pitchFamily="49" charset="0"/>
              </a:rPr>
              <a:t>, CHAR VARYING(</a:t>
            </a:r>
            <a:r>
              <a:rPr lang="en-US" altLang="en-US" i="1" dirty="0">
                <a:solidFill>
                  <a:srgbClr val="0000FF"/>
                </a:solidFill>
                <a:latin typeface="Consolas" panose="020B0609020204030204" pitchFamily="49" charset="0"/>
                <a:cs typeface="Courier New" panose="02070309020205020404" pitchFamily="49" charset="0"/>
              </a:rPr>
              <a:t>n</a:t>
            </a:r>
            <a:r>
              <a:rPr lang="en-US" altLang="en-US" dirty="0">
                <a:solidFill>
                  <a:srgbClr val="0000FF"/>
                </a:solidFill>
                <a:latin typeface="Consolas" panose="020B0609020204030204" pitchFamily="49" charset="0"/>
                <a:cs typeface="Courier New" panose="02070309020205020404" pitchFamily="49" charset="0"/>
              </a:rPr>
              <a:t>), CHARACTER VARYING(</a:t>
            </a:r>
            <a:r>
              <a:rPr lang="en-US" altLang="en-US" i="1" dirty="0">
                <a:solidFill>
                  <a:srgbClr val="0000FF"/>
                </a:solidFill>
                <a:latin typeface="Consolas" panose="020B0609020204030204" pitchFamily="49" charset="0"/>
                <a:cs typeface="Courier New" panose="02070309020205020404" pitchFamily="49" charset="0"/>
              </a:rPr>
              <a:t>n</a:t>
            </a:r>
            <a:r>
              <a:rPr lang="en-US" altLang="en-US" dirty="0">
                <a:solidFill>
                  <a:srgbClr val="0000FF"/>
                </a:solidFill>
                <a:latin typeface="Consolas" panose="020B0609020204030204" pitchFamily="49" charset="0"/>
                <a:cs typeface="Courier New" panose="02070309020205020404" pitchFamily="49" charset="0"/>
              </a:rPr>
              <a:t>)</a:t>
            </a:r>
          </a:p>
        </p:txBody>
      </p:sp>
    </p:spTree>
    <p:extLst>
      <p:ext uri="{BB962C8B-B14F-4D97-AF65-F5344CB8AC3E}">
        <p14:creationId xmlns:p14="http://schemas.microsoft.com/office/powerpoint/2010/main" val="3969527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4"/>
          <p:cNvSpPr>
            <a:spLocks noGrp="1"/>
          </p:cNvSpPr>
          <p:nvPr>
            <p:ph type="title"/>
          </p:nvPr>
        </p:nvSpPr>
        <p:spPr/>
        <p:txBody>
          <a:bodyPr/>
          <a:lstStyle/>
          <a:p>
            <a:r>
              <a:rPr lang="en-US" altLang="en-US" sz="2800" dirty="0"/>
              <a:t>Attribute Data Types and Domains in SQL (cont’d.)</a:t>
            </a:r>
          </a:p>
        </p:txBody>
      </p:sp>
      <p:sp>
        <p:nvSpPr>
          <p:cNvPr id="28675" name="Content Placeholder 2"/>
          <p:cNvSpPr>
            <a:spLocks noGrp="1"/>
          </p:cNvSpPr>
          <p:nvPr>
            <p:ph idx="1"/>
          </p:nvPr>
        </p:nvSpPr>
        <p:spPr/>
        <p:txBody>
          <a:bodyPr/>
          <a:lstStyle/>
          <a:p>
            <a:pPr lvl="1">
              <a:lnSpc>
                <a:spcPct val="150000"/>
              </a:lnSpc>
            </a:pPr>
            <a:r>
              <a:rPr lang="en-US" altLang="en-US" b="1" dirty="0"/>
              <a:t>Bit-string</a:t>
            </a:r>
            <a:r>
              <a:rPr lang="en-US" altLang="en-US" dirty="0"/>
              <a:t> data types </a:t>
            </a:r>
          </a:p>
          <a:p>
            <a:pPr lvl="2">
              <a:lnSpc>
                <a:spcPct val="150000"/>
              </a:lnSpc>
            </a:pPr>
            <a:r>
              <a:rPr lang="en-US" altLang="en-US" dirty="0"/>
              <a:t>Fixed length: </a:t>
            </a:r>
            <a:r>
              <a:rPr lang="en-US" altLang="en-US" dirty="0">
                <a:solidFill>
                  <a:srgbClr val="0000FF"/>
                </a:solidFill>
                <a:latin typeface="Consolas" panose="020B0609020204030204" pitchFamily="49" charset="0"/>
                <a:cs typeface="Courier New" panose="02070309020205020404" pitchFamily="49" charset="0"/>
              </a:rPr>
              <a:t>BIT(</a:t>
            </a:r>
            <a:r>
              <a:rPr lang="en-US" altLang="en-US" i="1" dirty="0">
                <a:solidFill>
                  <a:srgbClr val="0000FF"/>
                </a:solidFill>
                <a:latin typeface="Consolas" panose="020B0609020204030204" pitchFamily="49" charset="0"/>
                <a:cs typeface="Courier New" panose="02070309020205020404" pitchFamily="49" charset="0"/>
              </a:rPr>
              <a:t>n</a:t>
            </a:r>
            <a:r>
              <a:rPr lang="en-US" altLang="en-US" dirty="0">
                <a:solidFill>
                  <a:srgbClr val="0000FF"/>
                </a:solidFill>
                <a:latin typeface="Consolas" panose="020B0609020204030204" pitchFamily="49" charset="0"/>
                <a:cs typeface="Courier New" panose="02070309020205020404" pitchFamily="49" charset="0"/>
              </a:rPr>
              <a:t>)</a:t>
            </a:r>
          </a:p>
          <a:p>
            <a:pPr lvl="2">
              <a:lnSpc>
                <a:spcPct val="150000"/>
              </a:lnSpc>
            </a:pPr>
            <a:r>
              <a:rPr lang="en-US" altLang="en-US" dirty="0"/>
              <a:t>Varying length: </a:t>
            </a:r>
            <a:r>
              <a:rPr lang="en-US" altLang="en-US" dirty="0">
                <a:solidFill>
                  <a:srgbClr val="0000FF"/>
                </a:solidFill>
                <a:latin typeface="Consolas" panose="020B0609020204030204" pitchFamily="49" charset="0"/>
                <a:cs typeface="Courier New" panose="02070309020205020404" pitchFamily="49" charset="0"/>
              </a:rPr>
              <a:t>BIT VARYING(</a:t>
            </a:r>
            <a:r>
              <a:rPr lang="en-US" altLang="en-US" i="1" dirty="0">
                <a:solidFill>
                  <a:srgbClr val="0000FF"/>
                </a:solidFill>
                <a:latin typeface="Consolas" panose="020B0609020204030204" pitchFamily="49" charset="0"/>
                <a:cs typeface="Courier New" panose="02070309020205020404" pitchFamily="49" charset="0"/>
              </a:rPr>
              <a:t>n</a:t>
            </a:r>
            <a:r>
              <a:rPr lang="en-US" altLang="en-US" dirty="0">
                <a:solidFill>
                  <a:srgbClr val="0000FF"/>
                </a:solidFill>
                <a:latin typeface="Consolas" panose="020B0609020204030204" pitchFamily="49" charset="0"/>
                <a:cs typeface="Courier New" panose="02070309020205020404" pitchFamily="49" charset="0"/>
              </a:rPr>
              <a:t>)</a:t>
            </a:r>
          </a:p>
          <a:p>
            <a:pPr lvl="1">
              <a:lnSpc>
                <a:spcPct val="150000"/>
              </a:lnSpc>
            </a:pPr>
            <a:r>
              <a:rPr lang="en-US" altLang="en-US" b="1" dirty="0"/>
              <a:t>Boolean</a:t>
            </a:r>
            <a:r>
              <a:rPr lang="en-US" altLang="en-US" dirty="0"/>
              <a:t> data type </a:t>
            </a:r>
          </a:p>
          <a:p>
            <a:pPr lvl="2">
              <a:lnSpc>
                <a:spcPct val="150000"/>
              </a:lnSpc>
            </a:pPr>
            <a:r>
              <a:rPr lang="en-US" altLang="en-US" dirty="0"/>
              <a:t>Values of </a:t>
            </a:r>
            <a:r>
              <a:rPr lang="en-US" altLang="en-US" dirty="0">
                <a:solidFill>
                  <a:srgbClr val="0000FF"/>
                </a:solidFill>
                <a:latin typeface="Consolas" panose="020B0609020204030204" pitchFamily="49" charset="0"/>
                <a:cs typeface="Courier New" panose="02070309020205020404" pitchFamily="49" charset="0"/>
              </a:rPr>
              <a:t>TRUE</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t>or </a:t>
            </a:r>
            <a:r>
              <a:rPr lang="en-US" altLang="en-US" dirty="0">
                <a:solidFill>
                  <a:srgbClr val="0000FF"/>
                </a:solidFill>
                <a:latin typeface="Consolas" panose="020B0609020204030204" pitchFamily="49" charset="0"/>
                <a:cs typeface="Courier New" panose="02070309020205020404" pitchFamily="49" charset="0"/>
              </a:rPr>
              <a:t>FALSE</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t>or </a:t>
            </a:r>
            <a:r>
              <a:rPr lang="en-US" altLang="en-US" dirty="0">
                <a:solidFill>
                  <a:srgbClr val="0000FF"/>
                </a:solidFill>
                <a:latin typeface="Consolas" panose="020B0609020204030204" pitchFamily="49" charset="0"/>
                <a:cs typeface="Courier New" panose="02070309020205020404" pitchFamily="49" charset="0"/>
              </a:rPr>
              <a:t>NULL</a:t>
            </a:r>
          </a:p>
          <a:p>
            <a:pPr lvl="1">
              <a:lnSpc>
                <a:spcPct val="150000"/>
              </a:lnSpc>
            </a:pPr>
            <a:r>
              <a:rPr lang="en-US" altLang="en-US" b="1" dirty="0">
                <a:solidFill>
                  <a:srgbClr val="0000FF"/>
                </a:solidFill>
              </a:rPr>
              <a:t>DATE</a:t>
            </a:r>
            <a:r>
              <a:rPr lang="en-US" altLang="en-US" dirty="0"/>
              <a:t> data type </a:t>
            </a:r>
          </a:p>
          <a:p>
            <a:pPr lvl="2">
              <a:lnSpc>
                <a:spcPct val="150000"/>
              </a:lnSpc>
            </a:pPr>
            <a:r>
              <a:rPr lang="en-US" altLang="en-US" dirty="0"/>
              <a:t>Ten positions</a:t>
            </a:r>
          </a:p>
          <a:p>
            <a:pPr lvl="2">
              <a:lnSpc>
                <a:spcPct val="150000"/>
              </a:lnSpc>
            </a:pPr>
            <a:r>
              <a:rPr lang="en-US" altLang="en-US" dirty="0">
                <a:cs typeface="Courier New" panose="02070309020205020404" pitchFamily="49" charset="0"/>
              </a:rPr>
              <a:t>Components are </a:t>
            </a:r>
            <a:r>
              <a:rPr lang="en-US" altLang="en-US" dirty="0">
                <a:solidFill>
                  <a:srgbClr val="0000FF"/>
                </a:solidFill>
                <a:latin typeface="Consolas" panose="020B0609020204030204" pitchFamily="49" charset="0"/>
                <a:cs typeface="Courier New" panose="02070309020205020404" pitchFamily="49" charset="0"/>
              </a:rPr>
              <a:t>YEAR</a:t>
            </a:r>
            <a:r>
              <a:rPr lang="en-US" altLang="en-US" dirty="0">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MONTH</a:t>
            </a:r>
            <a:r>
              <a:rPr lang="en-US" altLang="en-US" dirty="0"/>
              <a:t>, </a:t>
            </a:r>
            <a:r>
              <a:rPr lang="en-US" altLang="en-US" dirty="0">
                <a:cs typeface="Courier New" panose="02070309020205020404" pitchFamily="49" charset="0"/>
              </a:rPr>
              <a:t>and </a:t>
            </a:r>
            <a:r>
              <a:rPr lang="en-US" altLang="en-US" dirty="0">
                <a:solidFill>
                  <a:srgbClr val="0000FF"/>
                </a:solidFill>
                <a:latin typeface="Consolas" panose="020B0609020204030204" pitchFamily="49" charset="0"/>
                <a:cs typeface="Courier New" panose="02070309020205020404" pitchFamily="49" charset="0"/>
              </a:rPr>
              <a:t>DAY</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cs typeface="Courier New" panose="02070309020205020404" pitchFamily="49" charset="0"/>
              </a:rPr>
              <a:t>in the form </a:t>
            </a:r>
            <a:r>
              <a:rPr lang="en-US" altLang="en-US" dirty="0">
                <a:solidFill>
                  <a:srgbClr val="FF0000"/>
                </a:solidFill>
                <a:latin typeface="Consolas" panose="020B0609020204030204" pitchFamily="49" charset="0"/>
                <a:cs typeface="Courier New" panose="02070309020205020404" pitchFamily="49" charset="0"/>
              </a:rPr>
              <a:t>YYYY-MM-DD</a:t>
            </a:r>
          </a:p>
          <a:p>
            <a:pPr lvl="2">
              <a:lnSpc>
                <a:spcPct val="150000"/>
              </a:lnSpc>
            </a:pPr>
            <a:r>
              <a:rPr lang="en-US" altLang="en-US" dirty="0">
                <a:cs typeface="Courier New" panose="02070309020205020404" pitchFamily="49" charset="0"/>
              </a:rPr>
              <a:t>Multiple mapping functions available in RDBMSs to change date formats</a:t>
            </a:r>
          </a:p>
        </p:txBody>
      </p:sp>
    </p:spTree>
    <p:extLst>
      <p:ext uri="{BB962C8B-B14F-4D97-AF65-F5344CB8AC3E}">
        <p14:creationId xmlns:p14="http://schemas.microsoft.com/office/powerpoint/2010/main" val="2750898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Attribute Data Types and Domains in SQL (cont’d.)</a:t>
            </a:r>
            <a:endParaRPr lang="ko-KR" altLang="en-US" sz="2800" dirty="0"/>
          </a:p>
        </p:txBody>
      </p:sp>
      <p:sp>
        <p:nvSpPr>
          <p:cNvPr id="3" name="내용 개체 틀 2"/>
          <p:cNvSpPr>
            <a:spLocks noGrp="1"/>
          </p:cNvSpPr>
          <p:nvPr>
            <p:ph idx="1"/>
          </p:nvPr>
        </p:nvSpPr>
        <p:spPr/>
        <p:txBody>
          <a:bodyPr/>
          <a:lstStyle/>
          <a:p>
            <a:pPr>
              <a:lnSpc>
                <a:spcPct val="150000"/>
              </a:lnSpc>
              <a:defRPr/>
            </a:pPr>
            <a:r>
              <a:rPr lang="en-US" altLang="en-US" dirty="0">
                <a:ea typeface="ＭＳ Ｐゴシック" charset="0"/>
              </a:rPr>
              <a:t>Additional data types</a:t>
            </a:r>
          </a:p>
          <a:p>
            <a:pPr lvl="1">
              <a:lnSpc>
                <a:spcPct val="150000"/>
              </a:lnSpc>
              <a:defRPr/>
            </a:pPr>
            <a:r>
              <a:rPr lang="en-US" altLang="en-US" b="1" dirty="0">
                <a:ea typeface="ＭＳ Ｐゴシック" charset="0"/>
              </a:rPr>
              <a:t>Timestamp</a:t>
            </a:r>
            <a:r>
              <a:rPr lang="en-US" altLang="en-US" dirty="0">
                <a:ea typeface="ＭＳ Ｐゴシック" charset="0"/>
              </a:rPr>
              <a:t> data type </a:t>
            </a:r>
          </a:p>
          <a:p>
            <a:pPr marL="457200" lvl="1" indent="0">
              <a:lnSpc>
                <a:spcPct val="150000"/>
              </a:lnSpc>
              <a:buNone/>
              <a:defRPr/>
            </a:pPr>
            <a:r>
              <a:rPr lang="en-US" altLang="en-US" dirty="0">
                <a:ea typeface="ＭＳ Ｐゴシック" charset="0"/>
              </a:rPr>
              <a:t>     Includes the </a:t>
            </a:r>
            <a:r>
              <a:rPr lang="en-US" altLang="en-US" dirty="0">
                <a:latin typeface="Consolas" panose="020B0609020204030204" pitchFamily="49" charset="0"/>
                <a:ea typeface="ＭＳ Ｐゴシック" charset="0"/>
                <a:cs typeface="Courier New" panose="02070309020205020404" pitchFamily="49" charset="0"/>
              </a:rPr>
              <a:t>DATE</a:t>
            </a:r>
            <a:r>
              <a:rPr lang="en-US" altLang="en-US" dirty="0">
                <a:ea typeface="ＭＳ Ｐゴシック" charset="0"/>
              </a:rPr>
              <a:t> and </a:t>
            </a:r>
            <a:r>
              <a:rPr lang="en-US" altLang="en-US" dirty="0">
                <a:latin typeface="Consolas" panose="020B0609020204030204" pitchFamily="49" charset="0"/>
                <a:ea typeface="ＭＳ Ｐゴシック" charset="0"/>
                <a:cs typeface="Courier New" panose="02070309020205020404" pitchFamily="49" charset="0"/>
              </a:rPr>
              <a:t>TIME</a:t>
            </a:r>
            <a:r>
              <a:rPr lang="en-US" altLang="en-US" dirty="0">
                <a:ea typeface="ＭＳ Ｐゴシック" charset="0"/>
              </a:rPr>
              <a:t> fields</a:t>
            </a:r>
          </a:p>
          <a:p>
            <a:pPr lvl="2">
              <a:lnSpc>
                <a:spcPct val="150000"/>
              </a:lnSpc>
              <a:defRPr/>
            </a:pPr>
            <a:r>
              <a:rPr lang="en-US" altLang="en-US" dirty="0">
                <a:ea typeface="ＭＳ Ｐゴシック" charset="0"/>
              </a:rPr>
              <a:t>Plus a minimum of six positions for decimal fractions of seconds</a:t>
            </a:r>
          </a:p>
          <a:p>
            <a:pPr lvl="2">
              <a:lnSpc>
                <a:spcPct val="150000"/>
              </a:lnSpc>
              <a:defRPr/>
            </a:pPr>
            <a:r>
              <a:rPr lang="en-US" altLang="en-US" dirty="0">
                <a:ea typeface="ＭＳ Ｐゴシック" charset="0"/>
              </a:rPr>
              <a:t>Optional </a:t>
            </a:r>
            <a:r>
              <a:rPr lang="en-US" altLang="en-US" dirty="0">
                <a:latin typeface="Consolas" panose="020B0609020204030204" pitchFamily="49" charset="0"/>
                <a:ea typeface="ＭＳ Ｐゴシック" charset="0"/>
                <a:cs typeface="Courier New" panose="02070309020205020404" pitchFamily="49" charset="0"/>
              </a:rPr>
              <a:t>WITH TIME ZONE</a:t>
            </a:r>
            <a:r>
              <a:rPr lang="en-US" altLang="en-US" dirty="0">
                <a:ea typeface="ＭＳ Ｐゴシック" charset="0"/>
              </a:rPr>
              <a:t> qualifier</a:t>
            </a:r>
          </a:p>
          <a:p>
            <a:pPr lvl="1">
              <a:lnSpc>
                <a:spcPct val="150000"/>
              </a:lnSpc>
              <a:defRPr/>
            </a:pPr>
            <a:r>
              <a:rPr lang="en-US" altLang="en-US" b="1" dirty="0">
                <a:ea typeface="ＭＳ Ｐゴシック" charset="0"/>
                <a:cs typeface="Courier New" panose="02070309020205020404" pitchFamily="49" charset="0"/>
              </a:rPr>
              <a:t>INTERVAL</a:t>
            </a:r>
            <a:r>
              <a:rPr lang="en-US" altLang="en-US" dirty="0">
                <a:ea typeface="ＭＳ Ｐゴシック" charset="0"/>
              </a:rPr>
              <a:t> data type</a:t>
            </a:r>
          </a:p>
          <a:p>
            <a:pPr lvl="2">
              <a:lnSpc>
                <a:spcPct val="150000"/>
              </a:lnSpc>
              <a:defRPr/>
            </a:pPr>
            <a:r>
              <a:rPr lang="en-US" altLang="en-US" dirty="0">
                <a:ea typeface="ＭＳ Ｐゴシック" charset="0"/>
              </a:rPr>
              <a:t>Specifies a relative value that can be used to increment or decrement an absolute value of a date, time, or timestamp</a:t>
            </a:r>
          </a:p>
          <a:p>
            <a:pPr lvl="1">
              <a:lnSpc>
                <a:spcPct val="150000"/>
              </a:lnSpc>
              <a:defRPr/>
            </a:pPr>
            <a:r>
              <a:rPr lang="en-US" altLang="en-US" b="1" dirty="0">
                <a:solidFill>
                  <a:srgbClr val="0000FF"/>
                </a:solidFill>
                <a:ea typeface="ＭＳ Ｐゴシック" charset="0"/>
              </a:rPr>
              <a:t>DATE, TIME, Timestamp, INTERVAL </a:t>
            </a:r>
            <a:r>
              <a:rPr lang="en-US" altLang="en-US" dirty="0">
                <a:solidFill>
                  <a:srgbClr val="0000FF"/>
                </a:solidFill>
                <a:ea typeface="ＭＳ Ｐゴシック" charset="0"/>
              </a:rPr>
              <a:t> </a:t>
            </a:r>
            <a:r>
              <a:rPr lang="en-US" altLang="en-US" dirty="0">
                <a:ea typeface="ＭＳ Ｐゴシック" charset="0"/>
              </a:rPr>
              <a:t>data types can be </a:t>
            </a:r>
            <a:r>
              <a:rPr lang="en-US" altLang="en-US" b="1" dirty="0">
                <a:ea typeface="ＭＳ Ｐゴシック" charset="0"/>
              </a:rPr>
              <a:t>cast</a:t>
            </a:r>
            <a:r>
              <a:rPr lang="en-US" altLang="en-US" dirty="0">
                <a:ea typeface="ＭＳ Ｐゴシック" charset="0"/>
              </a:rPr>
              <a:t> or converted to string formats for comparison.  </a:t>
            </a:r>
          </a:p>
          <a:p>
            <a:pPr>
              <a:lnSpc>
                <a:spcPct val="150000"/>
              </a:lnSpc>
            </a:pPr>
            <a:endParaRPr lang="ko-KR" altLang="en-US" sz="1600" dirty="0"/>
          </a:p>
        </p:txBody>
      </p:sp>
    </p:spTree>
    <p:extLst>
      <p:ext uri="{BB962C8B-B14F-4D97-AF65-F5344CB8AC3E}">
        <p14:creationId xmlns:p14="http://schemas.microsoft.com/office/powerpoint/2010/main" val="219340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Attribute Data Types and Domains in SQL (cont’d.)</a:t>
            </a:r>
            <a:endParaRPr lang="ko-KR" altLang="en-US" sz="2800" dirty="0"/>
          </a:p>
        </p:txBody>
      </p:sp>
      <p:sp>
        <p:nvSpPr>
          <p:cNvPr id="3" name="내용 개체 틀 2"/>
          <p:cNvSpPr>
            <a:spLocks noGrp="1"/>
          </p:cNvSpPr>
          <p:nvPr>
            <p:ph idx="1"/>
          </p:nvPr>
        </p:nvSpPr>
        <p:spPr/>
        <p:txBody>
          <a:bodyPr/>
          <a:lstStyle/>
          <a:p>
            <a:pPr>
              <a:lnSpc>
                <a:spcPct val="150000"/>
              </a:lnSpc>
            </a:pPr>
            <a:r>
              <a:rPr lang="en-US" altLang="en-US" dirty="0"/>
              <a:t>Domain </a:t>
            </a:r>
          </a:p>
          <a:p>
            <a:pPr lvl="1">
              <a:lnSpc>
                <a:spcPct val="150000"/>
              </a:lnSpc>
            </a:pPr>
            <a:r>
              <a:rPr lang="en-US" altLang="en-US" dirty="0"/>
              <a:t>Name used with the attribute specification</a:t>
            </a:r>
          </a:p>
          <a:p>
            <a:pPr lvl="1">
              <a:lnSpc>
                <a:spcPct val="150000"/>
              </a:lnSpc>
            </a:pPr>
            <a:r>
              <a:rPr lang="en-US" altLang="en-US" dirty="0"/>
              <a:t>Makes it easier to change the data type for a domain that is used by numerous attributes </a:t>
            </a:r>
          </a:p>
          <a:p>
            <a:pPr lvl="1">
              <a:lnSpc>
                <a:spcPct val="150000"/>
              </a:lnSpc>
            </a:pPr>
            <a:r>
              <a:rPr lang="en-US" altLang="en-US" dirty="0"/>
              <a:t>Improves schema readability</a:t>
            </a:r>
          </a:p>
          <a:p>
            <a:pPr lvl="1">
              <a:lnSpc>
                <a:spcPct val="150000"/>
              </a:lnSpc>
            </a:pPr>
            <a:r>
              <a:rPr lang="en-US" altLang="en-US" dirty="0">
                <a:cs typeface="Courier New" panose="02070309020205020404" pitchFamily="49" charset="0"/>
              </a:rPr>
              <a:t>Example:</a:t>
            </a:r>
          </a:p>
          <a:p>
            <a:pPr lvl="2">
              <a:lnSpc>
                <a:spcPct val="150000"/>
              </a:lnSpc>
            </a:pPr>
            <a:r>
              <a:rPr lang="en-US" altLang="en-US" dirty="0">
                <a:latin typeface="Consolas" panose="020B0609020204030204" pitchFamily="49" charset="0"/>
                <a:cs typeface="Courier New" panose="02070309020205020404" pitchFamily="49" charset="0"/>
              </a:rPr>
              <a:t>CREATE DOMAIN SSN_TYPE AS CHAR(9);</a:t>
            </a:r>
          </a:p>
          <a:p>
            <a:pPr lvl="2">
              <a:lnSpc>
                <a:spcPct val="150000"/>
              </a:lnSpc>
            </a:pPr>
            <a:endParaRPr lang="en-US" altLang="en-US" dirty="0">
              <a:latin typeface="Courier New" panose="02070309020205020404" pitchFamily="49" charset="0"/>
              <a:cs typeface="Courier New" panose="02070309020205020404" pitchFamily="49" charset="0"/>
            </a:endParaRPr>
          </a:p>
          <a:p>
            <a:pPr>
              <a:lnSpc>
                <a:spcPct val="150000"/>
              </a:lnSpc>
            </a:pPr>
            <a:r>
              <a:rPr lang="en-US" altLang="en-US" dirty="0"/>
              <a:t>TYPE</a:t>
            </a:r>
          </a:p>
          <a:p>
            <a:pPr lvl="1">
              <a:lnSpc>
                <a:spcPct val="150000"/>
              </a:lnSpc>
            </a:pPr>
            <a:r>
              <a:rPr lang="en-US" altLang="en-US" dirty="0"/>
              <a:t>User Defined Types (UDTs) are supported for object-oriented applications. (See Ch.12) Uses the command:   </a:t>
            </a:r>
            <a:r>
              <a:rPr lang="en-US" altLang="en-US" sz="2000" dirty="0">
                <a:solidFill>
                  <a:srgbClr val="0000FF"/>
                </a:solidFill>
                <a:latin typeface="Consolas" panose="020B0609020204030204" pitchFamily="49" charset="0"/>
                <a:cs typeface="Courier New" panose="02070309020205020404" pitchFamily="49" charset="0"/>
              </a:rPr>
              <a:t>CREATE TYPE</a:t>
            </a:r>
            <a:endParaRPr lang="en-US" altLang="en-US" sz="2400" dirty="0">
              <a:solidFill>
                <a:srgbClr val="0000FF"/>
              </a:solidFill>
              <a:latin typeface="Consolas" panose="020B0609020204030204" pitchFamily="49" charset="0"/>
              <a:cs typeface="Courier New" panose="02070309020205020404" pitchFamily="49" charset="0"/>
            </a:endParaRPr>
          </a:p>
          <a:p>
            <a:pPr>
              <a:lnSpc>
                <a:spcPct val="150000"/>
              </a:lnSpc>
            </a:pPr>
            <a:endParaRPr lang="ko-KR" altLang="en-US" dirty="0"/>
          </a:p>
        </p:txBody>
      </p:sp>
    </p:spTree>
    <p:extLst>
      <p:ext uri="{BB962C8B-B14F-4D97-AF65-F5344CB8AC3E}">
        <p14:creationId xmlns:p14="http://schemas.microsoft.com/office/powerpoint/2010/main" val="1230002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Specifying Constraints in SQL</a:t>
            </a:r>
            <a:endParaRPr lang="ko-KR" altLang="en-US" dirty="0"/>
          </a:p>
        </p:txBody>
      </p:sp>
      <p:sp>
        <p:nvSpPr>
          <p:cNvPr id="3" name="부제목 2"/>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145291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a:t>Specifying Constraints in SQL</a:t>
            </a:r>
          </a:p>
        </p:txBody>
      </p:sp>
      <p:sp>
        <p:nvSpPr>
          <p:cNvPr id="22531" name="Content Placeholder 2"/>
          <p:cNvSpPr>
            <a:spLocks noGrp="1"/>
          </p:cNvSpPr>
          <p:nvPr>
            <p:ph idx="1"/>
          </p:nvPr>
        </p:nvSpPr>
        <p:spPr/>
        <p:txBody>
          <a:bodyPr/>
          <a:lstStyle/>
          <a:p>
            <a:pPr marL="0" indent="0">
              <a:lnSpc>
                <a:spcPct val="150000"/>
              </a:lnSpc>
              <a:buFont typeface="Wingdings" panose="05000000000000000000" pitchFamily="2" charset="2"/>
              <a:buNone/>
              <a:defRPr/>
            </a:pPr>
            <a:r>
              <a:rPr lang="en-US" altLang="en-US" b="1" dirty="0">
                <a:ea typeface="ＭＳ Ｐゴシック" charset="0"/>
              </a:rPr>
              <a:t>Basic constraints:</a:t>
            </a:r>
          </a:p>
          <a:p>
            <a:pPr>
              <a:lnSpc>
                <a:spcPct val="150000"/>
              </a:lnSpc>
              <a:defRPr/>
            </a:pPr>
            <a:r>
              <a:rPr lang="en-US" altLang="en-US" dirty="0">
                <a:ea typeface="ＭＳ Ｐゴシック" charset="0"/>
              </a:rPr>
              <a:t>Relational Model has 3 basic constraint types that are supported in SQL:</a:t>
            </a:r>
          </a:p>
          <a:p>
            <a:pPr lvl="1">
              <a:lnSpc>
                <a:spcPct val="150000"/>
              </a:lnSpc>
              <a:defRPr/>
            </a:pPr>
            <a:r>
              <a:rPr lang="en-US" altLang="en-US" b="1" dirty="0">
                <a:solidFill>
                  <a:srgbClr val="0000FF"/>
                </a:solidFill>
                <a:ea typeface="ＭＳ Ｐゴシック" charset="0"/>
              </a:rPr>
              <a:t>Key</a:t>
            </a:r>
            <a:r>
              <a:rPr lang="en-US" altLang="en-US" dirty="0">
                <a:solidFill>
                  <a:srgbClr val="0000FF"/>
                </a:solidFill>
                <a:ea typeface="ＭＳ Ｐゴシック" charset="0"/>
              </a:rPr>
              <a:t> </a:t>
            </a:r>
            <a:r>
              <a:rPr lang="en-US" altLang="en-US" dirty="0">
                <a:ea typeface="ＭＳ Ｐゴシック" charset="0"/>
              </a:rPr>
              <a:t>constraint: A primary key value cannot be duplicated</a:t>
            </a:r>
          </a:p>
          <a:p>
            <a:pPr lvl="1">
              <a:lnSpc>
                <a:spcPct val="150000"/>
              </a:lnSpc>
              <a:defRPr/>
            </a:pPr>
            <a:r>
              <a:rPr lang="en-US" altLang="en-US" b="1" dirty="0">
                <a:solidFill>
                  <a:srgbClr val="0000FF"/>
                </a:solidFill>
                <a:ea typeface="ＭＳ Ｐゴシック" charset="0"/>
              </a:rPr>
              <a:t>Entity Integrity </a:t>
            </a:r>
            <a:r>
              <a:rPr lang="en-US" altLang="en-US" dirty="0">
                <a:ea typeface="ＭＳ Ｐゴシック" charset="0"/>
              </a:rPr>
              <a:t>Constraint: A primary key value cannot be null</a:t>
            </a:r>
          </a:p>
          <a:p>
            <a:pPr lvl="1">
              <a:lnSpc>
                <a:spcPct val="150000"/>
              </a:lnSpc>
              <a:defRPr/>
            </a:pPr>
            <a:r>
              <a:rPr lang="en-US" altLang="en-US" b="1" dirty="0">
                <a:solidFill>
                  <a:srgbClr val="0000FF"/>
                </a:solidFill>
                <a:ea typeface="ＭＳ Ｐゴシック" charset="0"/>
              </a:rPr>
              <a:t>Referential integrity </a:t>
            </a:r>
            <a:r>
              <a:rPr lang="en-US" altLang="en-US" dirty="0">
                <a:ea typeface="ＭＳ Ｐゴシック" charset="0"/>
              </a:rPr>
              <a:t>constraints : The “foreign key “ must have a value that is already present as </a:t>
            </a:r>
            <a:r>
              <a:rPr lang="en-US" altLang="en-US" u="sng" dirty="0">
                <a:ea typeface="ＭＳ Ｐゴシック" charset="0"/>
              </a:rPr>
              <a:t>a primary key</a:t>
            </a:r>
            <a:r>
              <a:rPr lang="en-US" altLang="en-US" dirty="0">
                <a:ea typeface="ＭＳ Ｐゴシック" charset="0"/>
              </a:rPr>
              <a:t>, or may be </a:t>
            </a:r>
            <a:r>
              <a:rPr lang="en-US" altLang="en-US" u="sng" dirty="0">
                <a:ea typeface="ＭＳ Ｐゴシック" charset="0"/>
              </a:rPr>
              <a:t>null</a:t>
            </a:r>
            <a:r>
              <a:rPr lang="en-US" altLang="en-US" dirty="0">
                <a:ea typeface="ＭＳ Ｐゴシック" charset="0"/>
              </a:rPr>
              <a:t>.</a:t>
            </a:r>
          </a:p>
        </p:txBody>
      </p:sp>
    </p:spTree>
    <p:extLst>
      <p:ext uri="{BB962C8B-B14F-4D97-AF65-F5344CB8AC3E}">
        <p14:creationId xmlns:p14="http://schemas.microsoft.com/office/powerpoint/2010/main" val="4078112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a:t>Specifying Attribute Constraints</a:t>
            </a:r>
          </a:p>
        </p:txBody>
      </p:sp>
      <p:sp>
        <p:nvSpPr>
          <p:cNvPr id="32771" name="Content Placeholder 2"/>
          <p:cNvSpPr>
            <a:spLocks noGrp="1"/>
          </p:cNvSpPr>
          <p:nvPr>
            <p:ph idx="1"/>
          </p:nvPr>
        </p:nvSpPr>
        <p:spPr>
          <a:xfrm>
            <a:off x="457200" y="1416050"/>
            <a:ext cx="8228013" cy="4524375"/>
          </a:xfrm>
        </p:spPr>
        <p:txBody>
          <a:bodyPr/>
          <a:lstStyle/>
          <a:p>
            <a:pPr marL="0" indent="0">
              <a:buNone/>
            </a:pPr>
            <a:r>
              <a:rPr lang="en-US" altLang="en-US" dirty="0"/>
              <a:t>Other Restrictions on attribute domains: </a:t>
            </a:r>
          </a:p>
          <a:p>
            <a:endParaRPr lang="en-US" altLang="en-US" dirty="0"/>
          </a:p>
          <a:p>
            <a:r>
              <a:rPr lang="en-US" altLang="en-US" dirty="0"/>
              <a:t>Default value of an attribute</a:t>
            </a:r>
          </a:p>
          <a:p>
            <a:pPr lvl="1"/>
            <a:r>
              <a:rPr lang="en-US" altLang="en-US" b="1" dirty="0">
                <a:latin typeface="Consolas" panose="020B0609020204030204" pitchFamily="49" charset="0"/>
                <a:cs typeface="Courier New" panose="02070309020205020404" pitchFamily="49" charset="0"/>
              </a:rPr>
              <a:t>DEFAULT</a:t>
            </a:r>
            <a:r>
              <a:rPr lang="en-US" altLang="en-US" dirty="0">
                <a:latin typeface="Consolas" panose="020B0609020204030204" pitchFamily="49" charset="0"/>
                <a:cs typeface="Courier New" panose="02070309020205020404" pitchFamily="49" charset="0"/>
              </a:rPr>
              <a:t> &lt;value&gt; </a:t>
            </a:r>
          </a:p>
          <a:p>
            <a:pPr lvl="1"/>
            <a:r>
              <a:rPr lang="en-US" altLang="en-US" dirty="0">
                <a:latin typeface="Consolas" panose="020B0609020204030204" pitchFamily="49" charset="0"/>
              </a:rPr>
              <a:t>NULL</a:t>
            </a:r>
            <a:r>
              <a:rPr lang="en-US" altLang="en-US" sz="2000" dirty="0"/>
              <a:t> </a:t>
            </a:r>
            <a:r>
              <a:rPr lang="en-US" altLang="en-US" dirty="0"/>
              <a:t>is not permitted for a particular attribute (</a:t>
            </a:r>
            <a:r>
              <a:rPr lang="en-US" altLang="en-US" dirty="0">
                <a:latin typeface="Consolas" panose="020B0609020204030204" pitchFamily="49" charset="0"/>
              </a:rPr>
              <a:t>NOT NULL</a:t>
            </a:r>
            <a:r>
              <a:rPr lang="en-US" altLang="en-US" dirty="0"/>
              <a:t>)</a:t>
            </a:r>
          </a:p>
          <a:p>
            <a:endParaRPr lang="en-US" altLang="en-US" b="1" dirty="0">
              <a:latin typeface="Courier New" panose="02070309020205020404" pitchFamily="49" charset="0"/>
              <a:cs typeface="Courier New" panose="02070309020205020404" pitchFamily="49" charset="0"/>
            </a:endParaRPr>
          </a:p>
          <a:p>
            <a:r>
              <a:rPr lang="en-US" altLang="en-US" b="1" dirty="0">
                <a:solidFill>
                  <a:srgbClr val="0000FF"/>
                </a:solidFill>
                <a:latin typeface="Consolas" panose="020B0609020204030204" pitchFamily="49" charset="0"/>
                <a:cs typeface="Courier New" panose="02070309020205020404" pitchFamily="49" charset="0"/>
              </a:rPr>
              <a:t>CHECK</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t>clause</a:t>
            </a:r>
          </a:p>
          <a:p>
            <a:pPr lvl="1"/>
            <a:r>
              <a:rPr lang="en-US" altLang="en-US" dirty="0" err="1">
                <a:latin typeface="Consolas" panose="020B0609020204030204" pitchFamily="49" charset="0"/>
                <a:cs typeface="Courier New" panose="02070309020205020404" pitchFamily="49" charset="0"/>
              </a:rPr>
              <a:t>Dnumber</a:t>
            </a:r>
            <a:r>
              <a:rPr lang="en-US" altLang="en-US" dirty="0">
                <a:latin typeface="Consolas" panose="020B0609020204030204" pitchFamily="49" charset="0"/>
                <a:cs typeface="Courier New" panose="02070309020205020404" pitchFamily="49" charset="0"/>
              </a:rPr>
              <a:t> INT NOT NULL CHECK (</a:t>
            </a:r>
            <a:r>
              <a:rPr lang="en-US" altLang="en-US" dirty="0" err="1">
                <a:latin typeface="Consolas" panose="020B0609020204030204" pitchFamily="49" charset="0"/>
                <a:cs typeface="Courier New" panose="02070309020205020404" pitchFamily="49" charset="0"/>
              </a:rPr>
              <a:t>Dnumber</a:t>
            </a:r>
            <a:r>
              <a:rPr lang="en-US" altLang="en-US" dirty="0">
                <a:latin typeface="Consolas" panose="020B0609020204030204" pitchFamily="49" charset="0"/>
                <a:cs typeface="Courier New" panose="02070309020205020404" pitchFamily="49" charset="0"/>
              </a:rPr>
              <a:t> &gt; 0 AND </a:t>
            </a:r>
            <a:r>
              <a:rPr lang="en-US" altLang="en-US" dirty="0" err="1">
                <a:latin typeface="Consolas" panose="020B0609020204030204" pitchFamily="49" charset="0"/>
                <a:cs typeface="Courier New" panose="02070309020205020404" pitchFamily="49" charset="0"/>
              </a:rPr>
              <a:t>Dnumber</a:t>
            </a:r>
            <a:r>
              <a:rPr lang="en-US" altLang="en-US" dirty="0">
                <a:latin typeface="Consolas" panose="020B0609020204030204" pitchFamily="49" charset="0"/>
                <a:cs typeface="Courier New" panose="02070309020205020404" pitchFamily="49" charset="0"/>
              </a:rPr>
              <a:t> &lt; 21);</a:t>
            </a:r>
          </a:p>
          <a:p>
            <a:pPr marL="457200" lvl="1" indent="0">
              <a:buFont typeface="Wingdings" panose="05000000000000000000" pitchFamily="2" charset="2"/>
              <a:buNone/>
            </a:pP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3979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2800" dirty="0"/>
              <a:t>Specifying Key and Referential Integrity Constraints</a:t>
            </a:r>
          </a:p>
        </p:txBody>
      </p:sp>
      <p:sp>
        <p:nvSpPr>
          <p:cNvPr id="33795" name="Content Placeholder 2"/>
          <p:cNvSpPr>
            <a:spLocks noGrp="1"/>
          </p:cNvSpPr>
          <p:nvPr>
            <p:ph idx="1"/>
          </p:nvPr>
        </p:nvSpPr>
        <p:spPr/>
        <p:txBody>
          <a:bodyPr/>
          <a:lstStyle/>
          <a:p>
            <a:endParaRPr lang="en-US" altLang="en-US" b="1" dirty="0">
              <a:latin typeface="Courier New" panose="02070309020205020404" pitchFamily="49" charset="0"/>
              <a:cs typeface="Courier New" panose="02070309020205020404" pitchFamily="49" charset="0"/>
            </a:endParaRPr>
          </a:p>
          <a:p>
            <a:r>
              <a:rPr lang="en-US" altLang="en-US" b="1" dirty="0">
                <a:latin typeface="Consolas" panose="020B0609020204030204" pitchFamily="49" charset="0"/>
                <a:cs typeface="Courier New" panose="02070309020205020404" pitchFamily="49" charset="0"/>
              </a:rPr>
              <a:t>PRIMARY KEY</a:t>
            </a:r>
            <a:r>
              <a:rPr lang="en-US" altLang="en-US" b="1" dirty="0">
                <a:latin typeface="Courier New" panose="02070309020205020404" pitchFamily="49" charset="0"/>
                <a:cs typeface="Courier New" panose="02070309020205020404" pitchFamily="49" charset="0"/>
              </a:rPr>
              <a:t> </a:t>
            </a:r>
            <a:r>
              <a:rPr lang="en-US" altLang="en-US" dirty="0"/>
              <a:t>clause </a:t>
            </a:r>
          </a:p>
          <a:p>
            <a:pPr lvl="1"/>
            <a:r>
              <a:rPr lang="en-US" altLang="en-US" dirty="0"/>
              <a:t>Specifies one or more attributes that make up the primary key of a relation</a:t>
            </a:r>
          </a:p>
          <a:p>
            <a:pPr lvl="1"/>
            <a:r>
              <a:rPr lang="en-US" altLang="en-US" dirty="0" err="1">
                <a:latin typeface="Consolas" panose="020B0609020204030204" pitchFamily="49" charset="0"/>
                <a:cs typeface="Courier New" panose="02070309020205020404" pitchFamily="49" charset="0"/>
              </a:rPr>
              <a:t>Dnumber</a:t>
            </a:r>
            <a:r>
              <a:rPr lang="en-US" altLang="en-US" dirty="0">
                <a:latin typeface="Consolas" panose="020B0609020204030204" pitchFamily="49" charset="0"/>
                <a:cs typeface="Courier New" panose="02070309020205020404" pitchFamily="49" charset="0"/>
              </a:rPr>
              <a:t> INT PRIMARY KEY;</a:t>
            </a:r>
          </a:p>
          <a:p>
            <a:pPr lvl="1"/>
            <a:endParaRPr lang="en-US" altLang="en-US" dirty="0">
              <a:latin typeface="Courier New" panose="02070309020205020404" pitchFamily="49" charset="0"/>
              <a:cs typeface="Courier New" panose="02070309020205020404" pitchFamily="49" charset="0"/>
            </a:endParaRPr>
          </a:p>
          <a:p>
            <a:r>
              <a:rPr lang="en-US" altLang="en-US" b="1" dirty="0">
                <a:solidFill>
                  <a:srgbClr val="0000FF"/>
                </a:solidFill>
                <a:latin typeface="Consolas" panose="020B0609020204030204" pitchFamily="49" charset="0"/>
                <a:cs typeface="Courier New" panose="02070309020205020404" pitchFamily="49" charset="0"/>
              </a:rPr>
              <a:t>UNIQUE</a:t>
            </a:r>
            <a:r>
              <a:rPr lang="en-US" altLang="en-US" dirty="0">
                <a:solidFill>
                  <a:srgbClr val="0000FF"/>
                </a:solidFill>
                <a:latin typeface="Courier New" panose="02070309020205020404" pitchFamily="49" charset="0"/>
                <a:cs typeface="Courier New" panose="02070309020205020404" pitchFamily="49" charset="0"/>
              </a:rPr>
              <a:t> </a:t>
            </a:r>
            <a:r>
              <a:rPr lang="en-US" altLang="en-US" dirty="0"/>
              <a:t>clause </a:t>
            </a:r>
          </a:p>
          <a:p>
            <a:pPr lvl="1"/>
            <a:r>
              <a:rPr lang="en-US" altLang="en-US" dirty="0"/>
              <a:t>Specifies alternate (secondary) keys (called </a:t>
            </a:r>
            <a:r>
              <a:rPr lang="en-US" altLang="en-US" dirty="0">
                <a:latin typeface="Consolas" panose="020B0609020204030204" pitchFamily="49" charset="0"/>
              </a:rPr>
              <a:t>CANDIDATE</a:t>
            </a:r>
            <a:r>
              <a:rPr lang="en-US" altLang="en-US" dirty="0"/>
              <a:t> keys in the relational model).</a:t>
            </a:r>
          </a:p>
          <a:p>
            <a:pPr lvl="1"/>
            <a:r>
              <a:rPr lang="en-US" altLang="en-US" dirty="0" err="1">
                <a:latin typeface="Consolas" panose="020B0609020204030204" pitchFamily="49" charset="0"/>
                <a:cs typeface="Courier New" panose="02070309020205020404" pitchFamily="49" charset="0"/>
              </a:rPr>
              <a:t>Dname</a:t>
            </a:r>
            <a:r>
              <a:rPr lang="en-US" altLang="en-US" dirty="0">
                <a:latin typeface="Consolas" panose="020B0609020204030204" pitchFamily="49" charset="0"/>
                <a:cs typeface="Courier New" panose="02070309020205020404" pitchFamily="49" charset="0"/>
              </a:rPr>
              <a:t> VARCHAR(15) UNIQUE;</a:t>
            </a:r>
          </a:p>
        </p:txBody>
      </p:sp>
    </p:spTree>
    <p:extLst>
      <p:ext uri="{BB962C8B-B14F-4D97-AF65-F5344CB8AC3E}">
        <p14:creationId xmlns:p14="http://schemas.microsoft.com/office/powerpoint/2010/main" val="268498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4"/>
          <p:cNvSpPr>
            <a:spLocks noGrp="1"/>
          </p:cNvSpPr>
          <p:nvPr>
            <p:ph type="title"/>
          </p:nvPr>
        </p:nvSpPr>
        <p:spPr/>
        <p:txBody>
          <a:bodyPr/>
          <a:lstStyle/>
          <a:p>
            <a:r>
              <a:rPr lang="en-US" altLang="en-US" sz="2800" dirty="0"/>
              <a:t>Specifying Key and Referential Integrity Constraints (cont’d.)</a:t>
            </a:r>
          </a:p>
        </p:txBody>
      </p:sp>
      <p:sp>
        <p:nvSpPr>
          <p:cNvPr id="34819" name="Content Placeholder 2"/>
          <p:cNvSpPr>
            <a:spLocks noGrp="1"/>
          </p:cNvSpPr>
          <p:nvPr>
            <p:ph idx="1"/>
          </p:nvPr>
        </p:nvSpPr>
        <p:spPr/>
        <p:txBody>
          <a:bodyPr/>
          <a:lstStyle/>
          <a:p>
            <a:pPr>
              <a:lnSpc>
                <a:spcPct val="150000"/>
              </a:lnSpc>
            </a:pPr>
            <a:endParaRPr lang="en-US" altLang="en-US" b="1" dirty="0">
              <a:latin typeface="Courier New" panose="02070309020205020404" pitchFamily="49" charset="0"/>
              <a:cs typeface="Courier New" panose="02070309020205020404" pitchFamily="49" charset="0"/>
            </a:endParaRPr>
          </a:p>
          <a:p>
            <a:pPr>
              <a:lnSpc>
                <a:spcPct val="150000"/>
              </a:lnSpc>
            </a:pPr>
            <a:r>
              <a:rPr lang="en-US" altLang="en-US" b="1" dirty="0">
                <a:solidFill>
                  <a:srgbClr val="0000FF"/>
                </a:solidFill>
                <a:latin typeface="Consolas" panose="020B0609020204030204" pitchFamily="49" charset="0"/>
                <a:cs typeface="Courier New" panose="02070309020205020404" pitchFamily="49" charset="0"/>
              </a:rPr>
              <a:t>FOREIGN</a:t>
            </a:r>
            <a:r>
              <a:rPr lang="en-US" altLang="en-US" b="1" dirty="0">
                <a:solidFill>
                  <a:srgbClr val="0000FF"/>
                </a:solidFill>
                <a:latin typeface="Consolas" panose="020B0609020204030204" pitchFamily="49" charset="0"/>
              </a:rPr>
              <a:t> </a:t>
            </a:r>
            <a:r>
              <a:rPr lang="en-US" altLang="en-US" b="1" dirty="0">
                <a:solidFill>
                  <a:srgbClr val="0000FF"/>
                </a:solidFill>
                <a:latin typeface="Consolas" panose="020B0609020204030204" pitchFamily="49" charset="0"/>
                <a:cs typeface="Courier New" panose="02070309020205020404" pitchFamily="49" charset="0"/>
              </a:rPr>
              <a:t>KEY</a:t>
            </a:r>
            <a:r>
              <a:rPr lang="en-US" altLang="en-US" b="1" dirty="0">
                <a:solidFill>
                  <a:srgbClr val="0000FF"/>
                </a:solidFill>
                <a:latin typeface="Consolas" panose="020B0609020204030204" pitchFamily="49" charset="0"/>
              </a:rPr>
              <a:t> </a:t>
            </a:r>
            <a:r>
              <a:rPr lang="en-US" altLang="en-US" dirty="0"/>
              <a:t>clause</a:t>
            </a:r>
          </a:p>
          <a:p>
            <a:pPr lvl="1">
              <a:lnSpc>
                <a:spcPct val="150000"/>
              </a:lnSpc>
            </a:pPr>
            <a:r>
              <a:rPr lang="en-US" altLang="en-US" dirty="0"/>
              <a:t>Default operation: </a:t>
            </a:r>
            <a:r>
              <a:rPr lang="en-US" altLang="en-US" u="sng" dirty="0"/>
              <a:t>reject update on violation</a:t>
            </a:r>
          </a:p>
          <a:p>
            <a:pPr lvl="1">
              <a:lnSpc>
                <a:spcPct val="150000"/>
              </a:lnSpc>
            </a:pPr>
            <a:r>
              <a:rPr lang="en-US" altLang="en-US" dirty="0"/>
              <a:t>Attach </a:t>
            </a:r>
            <a:r>
              <a:rPr lang="en-US" altLang="en-US" b="1" dirty="0"/>
              <a:t>referential triggered action </a:t>
            </a:r>
            <a:r>
              <a:rPr lang="en-US" altLang="en-US" dirty="0"/>
              <a:t>clause</a:t>
            </a:r>
          </a:p>
          <a:p>
            <a:pPr lvl="2">
              <a:lnSpc>
                <a:spcPct val="150000"/>
              </a:lnSpc>
            </a:pPr>
            <a:r>
              <a:rPr lang="en-US" altLang="en-US" dirty="0"/>
              <a:t>Options include </a:t>
            </a:r>
            <a:r>
              <a:rPr lang="en-US" altLang="en-US" dirty="0">
                <a:latin typeface="Consolas" panose="020B0609020204030204" pitchFamily="49" charset="0"/>
                <a:cs typeface="Courier New" panose="02070309020205020404" pitchFamily="49" charset="0"/>
              </a:rPr>
              <a:t>SET NULL</a:t>
            </a:r>
            <a:r>
              <a:rPr lang="en-US" altLang="en-US" dirty="0">
                <a:latin typeface="Consolas" panose="020B0609020204030204" pitchFamily="49" charset="0"/>
              </a:rPr>
              <a:t>, </a:t>
            </a:r>
            <a:r>
              <a:rPr lang="en-US" altLang="en-US" dirty="0">
                <a:latin typeface="Consolas" panose="020B0609020204030204" pitchFamily="49" charset="0"/>
                <a:cs typeface="Courier New" panose="02070309020205020404" pitchFamily="49" charset="0"/>
              </a:rPr>
              <a:t>CASCADE</a:t>
            </a:r>
            <a:r>
              <a:rPr lang="en-US" altLang="en-US" dirty="0"/>
              <a:t>, and </a:t>
            </a:r>
            <a:r>
              <a:rPr lang="en-US" altLang="en-US" dirty="0">
                <a:latin typeface="Consolas" panose="020B0609020204030204" pitchFamily="49" charset="0"/>
                <a:cs typeface="Courier New" panose="02070309020205020404" pitchFamily="49" charset="0"/>
              </a:rPr>
              <a:t>SET DEFAULT</a:t>
            </a:r>
          </a:p>
          <a:p>
            <a:pPr lvl="2">
              <a:lnSpc>
                <a:spcPct val="150000"/>
              </a:lnSpc>
            </a:pPr>
            <a:r>
              <a:rPr lang="en-US" altLang="en-US" dirty="0"/>
              <a:t>Action taken by the DBMS for </a:t>
            </a:r>
            <a:r>
              <a:rPr lang="en-US" altLang="en-US" dirty="0">
                <a:latin typeface="Consolas" panose="020B0609020204030204" pitchFamily="49" charset="0"/>
                <a:cs typeface="Courier New" panose="02070309020205020404" pitchFamily="49" charset="0"/>
              </a:rPr>
              <a:t>SET NULL</a:t>
            </a:r>
            <a:r>
              <a:rPr lang="en-US" altLang="en-US" dirty="0">
                <a:latin typeface="Consolas" panose="020B0609020204030204" pitchFamily="49" charset="0"/>
              </a:rPr>
              <a:t> </a:t>
            </a:r>
            <a:r>
              <a:rPr lang="en-US" altLang="en-US" dirty="0"/>
              <a:t>or </a:t>
            </a:r>
            <a:r>
              <a:rPr lang="en-US" altLang="en-US" dirty="0">
                <a:latin typeface="Consolas" panose="020B0609020204030204" pitchFamily="49" charset="0"/>
                <a:cs typeface="Courier New" panose="02070309020205020404" pitchFamily="49" charset="0"/>
              </a:rPr>
              <a:t>SET DEFAULT</a:t>
            </a:r>
            <a:r>
              <a:rPr lang="en-US" altLang="en-US" dirty="0">
                <a:latin typeface="Consolas" panose="020B0609020204030204" pitchFamily="49" charset="0"/>
              </a:rPr>
              <a:t> </a:t>
            </a:r>
            <a:r>
              <a:rPr lang="en-US" altLang="en-US" dirty="0"/>
              <a:t>is the same for both </a:t>
            </a:r>
            <a:r>
              <a:rPr lang="en-US" altLang="en-US" dirty="0">
                <a:latin typeface="Consolas" panose="020B0609020204030204" pitchFamily="49" charset="0"/>
                <a:cs typeface="Courier New" panose="02070309020205020404" pitchFamily="49" charset="0"/>
              </a:rPr>
              <a:t>ON DELETE</a:t>
            </a:r>
            <a:r>
              <a:rPr lang="en-US" altLang="en-US" dirty="0">
                <a:latin typeface="Consolas" panose="020B0609020204030204" pitchFamily="49" charset="0"/>
              </a:rPr>
              <a:t> </a:t>
            </a:r>
            <a:r>
              <a:rPr lang="en-US" altLang="en-US" dirty="0"/>
              <a:t>and </a:t>
            </a:r>
            <a:r>
              <a:rPr lang="en-US" altLang="en-US" dirty="0">
                <a:latin typeface="Consolas" panose="020B0609020204030204" pitchFamily="49" charset="0"/>
                <a:cs typeface="Courier New" panose="02070309020205020404" pitchFamily="49" charset="0"/>
              </a:rPr>
              <a:t>ON UPDATE</a:t>
            </a:r>
          </a:p>
          <a:p>
            <a:pPr lvl="2">
              <a:lnSpc>
                <a:spcPct val="150000"/>
              </a:lnSpc>
            </a:pPr>
            <a:r>
              <a:rPr lang="en-US" altLang="en-US" u="sng" dirty="0">
                <a:latin typeface="Consolas" panose="020B0609020204030204" pitchFamily="49" charset="0"/>
                <a:cs typeface="Courier New" panose="02070309020205020404" pitchFamily="49" charset="0"/>
              </a:rPr>
              <a:t>CASCADE</a:t>
            </a:r>
            <a:r>
              <a:rPr lang="en-US" altLang="en-US" u="sng" dirty="0"/>
              <a:t> option suitable for </a:t>
            </a:r>
            <a:r>
              <a:rPr lang="en-US" altLang="en-US" u="sng" dirty="0">
                <a:solidFill>
                  <a:srgbClr val="0000FF"/>
                </a:solidFill>
              </a:rPr>
              <a:t>“relationship” relations, </a:t>
            </a:r>
            <a:r>
              <a:rPr lang="en-US" altLang="en-US" u="sng" dirty="0" err="1">
                <a:solidFill>
                  <a:srgbClr val="0000FF"/>
                </a:solidFill>
              </a:rPr>
              <a:t>multivaled</a:t>
            </a:r>
            <a:r>
              <a:rPr lang="en-US" altLang="en-US" u="sng" dirty="0">
                <a:solidFill>
                  <a:srgbClr val="0000FF"/>
                </a:solidFill>
              </a:rPr>
              <a:t> attributes, weak entity types</a:t>
            </a:r>
          </a:p>
        </p:txBody>
      </p:sp>
    </p:spTree>
    <p:extLst>
      <p:ext uri="{BB962C8B-B14F-4D97-AF65-F5344CB8AC3E}">
        <p14:creationId xmlns:p14="http://schemas.microsoft.com/office/powerpoint/2010/main" val="78664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p:txBody>
          <a:bodyPr/>
          <a:lstStyle/>
          <a:p>
            <a:r>
              <a:rPr lang="en-US" altLang="en-US"/>
              <a:t>Chapter 6 Outline</a:t>
            </a:r>
          </a:p>
        </p:txBody>
      </p:sp>
      <p:sp>
        <p:nvSpPr>
          <p:cNvPr id="13315" name="Rectangle 2"/>
          <p:cNvSpPr>
            <a:spLocks noGrp="1" noChangeArrowheads="1"/>
          </p:cNvSpPr>
          <p:nvPr>
            <p:ph idx="1"/>
          </p:nvPr>
        </p:nvSpPr>
        <p:spPr/>
        <p:txBody>
          <a:bodyPr/>
          <a:lstStyle/>
          <a:p>
            <a:pPr>
              <a:lnSpc>
                <a:spcPct val="150000"/>
              </a:lnSpc>
            </a:pPr>
            <a:r>
              <a:rPr lang="en-US" altLang="en-US" dirty="0"/>
              <a:t>SQL Data Definition and Data Types</a:t>
            </a:r>
          </a:p>
          <a:p>
            <a:pPr>
              <a:lnSpc>
                <a:spcPct val="150000"/>
              </a:lnSpc>
            </a:pPr>
            <a:r>
              <a:rPr lang="en-US" altLang="en-US" dirty="0"/>
              <a:t>Specifying Constraints in SQL</a:t>
            </a:r>
          </a:p>
          <a:p>
            <a:pPr>
              <a:lnSpc>
                <a:spcPct val="150000"/>
              </a:lnSpc>
            </a:pPr>
            <a:r>
              <a:rPr lang="en-US" altLang="en-US" dirty="0"/>
              <a:t>Basic Retrieval Queries in SQL</a:t>
            </a:r>
          </a:p>
          <a:p>
            <a:pPr>
              <a:lnSpc>
                <a:spcPct val="150000"/>
              </a:lnSpc>
            </a:pPr>
            <a:r>
              <a:rPr lang="en-US" altLang="en-US" dirty="0">
                <a:latin typeface="Consolas" panose="020B0609020204030204" pitchFamily="49" charset="0"/>
                <a:cs typeface="Courier New" panose="02070309020205020404" pitchFamily="49" charset="0"/>
              </a:rPr>
              <a:t>INSERT</a:t>
            </a:r>
            <a:r>
              <a:rPr lang="en-US" altLang="en-US" dirty="0"/>
              <a:t>, </a:t>
            </a:r>
            <a:r>
              <a:rPr lang="en-US" altLang="en-US" dirty="0">
                <a:latin typeface="Consolas" panose="020B0609020204030204" pitchFamily="49" charset="0"/>
                <a:cs typeface="Courier New" panose="02070309020205020404" pitchFamily="49" charset="0"/>
              </a:rPr>
              <a:t>DELETE</a:t>
            </a:r>
            <a:r>
              <a:rPr lang="en-US" altLang="en-US" dirty="0"/>
              <a:t>, and </a:t>
            </a:r>
            <a:r>
              <a:rPr lang="en-US" altLang="en-US" dirty="0">
                <a:latin typeface="Consolas" panose="020B0609020204030204" pitchFamily="49" charset="0"/>
                <a:cs typeface="Courier New" panose="02070309020205020404" pitchFamily="49" charset="0"/>
              </a:rPr>
              <a:t>UPDATE</a:t>
            </a:r>
            <a:r>
              <a:rPr lang="en-US" altLang="en-US" dirty="0"/>
              <a:t> Statements in SQL</a:t>
            </a:r>
          </a:p>
          <a:p>
            <a:pPr>
              <a:lnSpc>
                <a:spcPct val="150000"/>
              </a:lnSpc>
            </a:pPr>
            <a:r>
              <a:rPr lang="en-US" altLang="en-US" dirty="0"/>
              <a:t>Additional Features of SQL</a:t>
            </a:r>
          </a:p>
        </p:txBody>
      </p:sp>
    </p:spTree>
    <p:extLst>
      <p:ext uri="{BB962C8B-B14F-4D97-AF65-F5344CB8AC3E}">
        <p14:creationId xmlns:p14="http://schemas.microsoft.com/office/powerpoint/2010/main" val="1280431478"/>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a:t>Giving Names to Constraints</a:t>
            </a:r>
          </a:p>
        </p:txBody>
      </p:sp>
      <p:sp>
        <p:nvSpPr>
          <p:cNvPr id="35843" name="Content Placeholder 2"/>
          <p:cNvSpPr>
            <a:spLocks noGrp="1"/>
          </p:cNvSpPr>
          <p:nvPr>
            <p:ph idx="1"/>
          </p:nvPr>
        </p:nvSpPr>
        <p:spPr/>
        <p:txBody>
          <a:bodyPr/>
          <a:lstStyle/>
          <a:p>
            <a:pPr>
              <a:lnSpc>
                <a:spcPct val="150000"/>
              </a:lnSpc>
            </a:pPr>
            <a:r>
              <a:rPr lang="en-US" altLang="en-US" dirty="0"/>
              <a:t>Using the Keyword </a:t>
            </a:r>
            <a:r>
              <a:rPr lang="en-US" altLang="en-US" b="1" dirty="0">
                <a:latin typeface="Consolas" panose="020B0609020204030204" pitchFamily="49" charset="0"/>
                <a:cs typeface="Courier New" panose="02070309020205020404" pitchFamily="49" charset="0"/>
              </a:rPr>
              <a:t>CONSTRAINT</a:t>
            </a:r>
          </a:p>
          <a:p>
            <a:pPr lvl="1">
              <a:lnSpc>
                <a:spcPct val="150000"/>
              </a:lnSpc>
            </a:pPr>
            <a:r>
              <a:rPr lang="en-US" altLang="en-US" dirty="0"/>
              <a:t>Name a constraint</a:t>
            </a:r>
          </a:p>
          <a:p>
            <a:pPr lvl="1">
              <a:lnSpc>
                <a:spcPct val="150000"/>
              </a:lnSpc>
            </a:pPr>
            <a:r>
              <a:rPr lang="en-US" altLang="en-US" dirty="0"/>
              <a:t>Useful for later altering</a:t>
            </a:r>
          </a:p>
        </p:txBody>
      </p:sp>
    </p:spTree>
    <p:extLst>
      <p:ext uri="{BB962C8B-B14F-4D97-AF65-F5344CB8AC3E}">
        <p14:creationId xmlns:p14="http://schemas.microsoft.com/office/powerpoint/2010/main" val="2893303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2800" dirty="0"/>
              <a:t>Default attribute values and referential integrity triggered action specification </a:t>
            </a:r>
            <a:r>
              <a:rPr lang="en-US" altLang="ko-KR" sz="2000" dirty="0"/>
              <a:t>(Fig. 6.2)</a:t>
            </a:r>
            <a:endParaRPr lang="ko-KR" altLang="en-US" sz="2000" dirty="0"/>
          </a:p>
        </p:txBody>
      </p:sp>
      <p:pic>
        <p:nvPicPr>
          <p:cNvPr id="4" name="Picture 2" descr="fig06_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1196752"/>
            <a:ext cx="53721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088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z="2800" dirty="0"/>
              <a:t>Specifying Constraints on Tuples Using </a:t>
            </a:r>
            <a:r>
              <a:rPr lang="en-US" altLang="en-US" sz="2800" dirty="0">
                <a:latin typeface="Consolas" panose="020B0609020204030204" pitchFamily="49" charset="0"/>
              </a:rPr>
              <a:t>CHECK</a:t>
            </a:r>
          </a:p>
        </p:txBody>
      </p:sp>
      <p:sp>
        <p:nvSpPr>
          <p:cNvPr id="28675" name="Content Placeholder 2"/>
          <p:cNvSpPr>
            <a:spLocks noGrp="1"/>
          </p:cNvSpPr>
          <p:nvPr>
            <p:ph idx="1"/>
          </p:nvPr>
        </p:nvSpPr>
        <p:spPr/>
        <p:txBody>
          <a:bodyPr/>
          <a:lstStyle/>
          <a:p>
            <a:pPr>
              <a:lnSpc>
                <a:spcPct val="150000"/>
              </a:lnSpc>
              <a:defRPr/>
            </a:pPr>
            <a:r>
              <a:rPr lang="en-US" altLang="en-US" dirty="0">
                <a:ea typeface="ＭＳ Ｐゴシック" charset="0"/>
              </a:rPr>
              <a:t>Additional Constraints on individual tuples within a relation are also possible using </a:t>
            </a:r>
            <a:r>
              <a:rPr lang="en-US" altLang="en-US" dirty="0">
                <a:latin typeface="Consolas" panose="020B0609020204030204" pitchFamily="49" charset="0"/>
                <a:ea typeface="ＭＳ Ｐゴシック" charset="0"/>
              </a:rPr>
              <a:t>CHECK </a:t>
            </a:r>
          </a:p>
          <a:p>
            <a:pPr>
              <a:lnSpc>
                <a:spcPct val="150000"/>
              </a:lnSpc>
              <a:defRPr/>
            </a:pPr>
            <a:endParaRPr lang="en-US" altLang="en-US" dirty="0">
              <a:solidFill>
                <a:srgbClr val="0000FF"/>
              </a:solidFill>
              <a:latin typeface="Consolas" panose="020B0609020204030204" pitchFamily="49" charset="0"/>
              <a:ea typeface="ＭＳ Ｐゴシック" charset="0"/>
              <a:cs typeface="Courier New" panose="02070309020205020404" pitchFamily="49" charset="0"/>
            </a:endParaRPr>
          </a:p>
          <a:p>
            <a:pPr>
              <a:lnSpc>
                <a:spcPct val="150000"/>
              </a:lnSpc>
              <a:defRPr/>
            </a:pPr>
            <a:r>
              <a:rPr lang="en-US" altLang="en-US" dirty="0">
                <a:solidFill>
                  <a:srgbClr val="0000FF"/>
                </a:solidFill>
                <a:latin typeface="Consolas" panose="020B0609020204030204" pitchFamily="49" charset="0"/>
                <a:ea typeface="ＭＳ Ｐゴシック" charset="0"/>
                <a:cs typeface="Courier New" panose="02070309020205020404" pitchFamily="49" charset="0"/>
              </a:rPr>
              <a:t>CHECK</a:t>
            </a:r>
            <a:r>
              <a:rPr lang="en-US" altLang="en-US" dirty="0">
                <a:solidFill>
                  <a:srgbClr val="0000FF"/>
                </a:solidFill>
                <a:latin typeface="Courier New" panose="02070309020205020404" pitchFamily="49" charset="0"/>
                <a:ea typeface="ＭＳ Ｐゴシック" charset="0"/>
                <a:cs typeface="Courier New" panose="02070309020205020404" pitchFamily="49" charset="0"/>
              </a:rPr>
              <a:t> </a:t>
            </a:r>
            <a:r>
              <a:rPr lang="en-US" altLang="en-US" dirty="0">
                <a:ea typeface="ＭＳ Ｐゴシック" charset="0"/>
              </a:rPr>
              <a:t>clauses </a:t>
            </a:r>
            <a:r>
              <a:rPr lang="en-US" altLang="en-US" u="sng" dirty="0">
                <a:ea typeface="ＭＳ Ｐゴシック" charset="0"/>
              </a:rPr>
              <a:t>at the end of a </a:t>
            </a:r>
            <a:r>
              <a:rPr lang="en-US" altLang="en-US" u="sng" dirty="0">
                <a:latin typeface="Consolas" panose="020B0609020204030204" pitchFamily="49" charset="0"/>
                <a:ea typeface="ＭＳ Ｐゴシック" charset="0"/>
                <a:cs typeface="Courier New" panose="02070309020205020404" pitchFamily="49" charset="0"/>
              </a:rPr>
              <a:t>CREATE TABLE</a:t>
            </a:r>
            <a:r>
              <a:rPr lang="en-US" altLang="en-US" u="sng" dirty="0">
                <a:latin typeface="Consolas" panose="020B0609020204030204" pitchFamily="49" charset="0"/>
                <a:ea typeface="ＭＳ Ｐゴシック" charset="0"/>
              </a:rPr>
              <a:t> </a:t>
            </a:r>
            <a:r>
              <a:rPr lang="en-US" altLang="en-US" u="sng" dirty="0">
                <a:ea typeface="ＭＳ Ｐゴシック" charset="0"/>
              </a:rPr>
              <a:t>statement</a:t>
            </a:r>
          </a:p>
          <a:p>
            <a:pPr lvl="1">
              <a:lnSpc>
                <a:spcPct val="150000"/>
              </a:lnSpc>
              <a:defRPr/>
            </a:pPr>
            <a:r>
              <a:rPr lang="en-US" altLang="en-US" dirty="0">
                <a:ea typeface="ＭＳ Ｐゴシック" charset="0"/>
              </a:rPr>
              <a:t>Apply to each tuple individually</a:t>
            </a:r>
          </a:p>
          <a:p>
            <a:pPr lvl="1">
              <a:lnSpc>
                <a:spcPct val="150000"/>
              </a:lnSpc>
              <a:defRPr/>
            </a:pPr>
            <a:r>
              <a:rPr lang="en-US" altLang="en-US" dirty="0">
                <a:latin typeface="Consolas" panose="020B0609020204030204" pitchFamily="49" charset="0"/>
                <a:ea typeface="ＭＳ Ｐゴシック" charset="0"/>
                <a:cs typeface="Courier New" panose="02070309020205020404" pitchFamily="49" charset="0"/>
              </a:rPr>
              <a:t>CHECK (</a:t>
            </a:r>
            <a:r>
              <a:rPr lang="en-US" altLang="en-US" dirty="0" err="1">
                <a:latin typeface="Consolas" panose="020B0609020204030204" pitchFamily="49" charset="0"/>
                <a:ea typeface="ＭＳ Ｐゴシック" charset="0"/>
                <a:cs typeface="Courier New" panose="02070309020205020404" pitchFamily="49" charset="0"/>
              </a:rPr>
              <a:t>Dept_create_date</a:t>
            </a:r>
            <a:r>
              <a:rPr lang="en-US" altLang="en-US" dirty="0">
                <a:latin typeface="Consolas" panose="020B0609020204030204" pitchFamily="49" charset="0"/>
                <a:ea typeface="ＭＳ Ｐゴシック" charset="0"/>
                <a:cs typeface="Courier New" panose="02070309020205020404" pitchFamily="49" charset="0"/>
              </a:rPr>
              <a:t> &lt;= </a:t>
            </a:r>
            <a:r>
              <a:rPr lang="en-US" altLang="en-US" dirty="0" err="1">
                <a:latin typeface="Consolas" panose="020B0609020204030204" pitchFamily="49" charset="0"/>
                <a:ea typeface="ＭＳ Ｐゴシック" charset="0"/>
                <a:cs typeface="Courier New" panose="02070309020205020404" pitchFamily="49" charset="0"/>
              </a:rPr>
              <a:t>Mgr_start_date</a:t>
            </a:r>
            <a:r>
              <a:rPr lang="en-US" altLang="en-US" dirty="0">
                <a:latin typeface="Consolas" panose="020B0609020204030204" pitchFamily="49" charset="0"/>
                <a:ea typeface="ＭＳ Ｐゴシック" charset="0"/>
                <a:cs typeface="Courier New" panose="02070309020205020404" pitchFamily="49" charset="0"/>
              </a:rPr>
              <a:t>);</a:t>
            </a:r>
          </a:p>
        </p:txBody>
      </p:sp>
    </p:spTree>
    <p:extLst>
      <p:ext uri="{BB962C8B-B14F-4D97-AF65-F5344CB8AC3E}">
        <p14:creationId xmlns:p14="http://schemas.microsoft.com/office/powerpoint/2010/main" val="3590063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Basic Retrieval Queries in SQL</a:t>
            </a:r>
            <a:endParaRPr lang="ko-KR" altLang="en-US" dirty="0"/>
          </a:p>
        </p:txBody>
      </p:sp>
      <p:sp>
        <p:nvSpPr>
          <p:cNvPr id="3" name="부제목 2"/>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344608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a:t>Basic Retrieval Queries in SQL</a:t>
            </a:r>
          </a:p>
        </p:txBody>
      </p:sp>
      <p:sp>
        <p:nvSpPr>
          <p:cNvPr id="38915" name="Content Placeholder 2"/>
          <p:cNvSpPr>
            <a:spLocks noGrp="1"/>
          </p:cNvSpPr>
          <p:nvPr>
            <p:ph idx="1"/>
          </p:nvPr>
        </p:nvSpPr>
        <p:spPr/>
        <p:txBody>
          <a:bodyPr/>
          <a:lstStyle/>
          <a:p>
            <a:pPr>
              <a:lnSpc>
                <a:spcPct val="150000"/>
              </a:lnSpc>
            </a:pPr>
            <a:r>
              <a:rPr lang="en-US" altLang="en-US" dirty="0">
                <a:latin typeface="Consolas" panose="020B0609020204030204" pitchFamily="49" charset="0"/>
                <a:cs typeface="Courier New" panose="02070309020205020404" pitchFamily="49" charset="0"/>
              </a:rPr>
              <a:t>SELECT</a:t>
            </a:r>
            <a:r>
              <a:rPr lang="en-US" altLang="en-US" dirty="0"/>
              <a:t> statement</a:t>
            </a:r>
          </a:p>
          <a:p>
            <a:pPr lvl="1">
              <a:lnSpc>
                <a:spcPct val="150000"/>
              </a:lnSpc>
            </a:pPr>
            <a:r>
              <a:rPr lang="en-US" altLang="en-US" dirty="0"/>
              <a:t>One basic statement for retrieving information from a database</a:t>
            </a:r>
          </a:p>
          <a:p>
            <a:pPr lvl="1">
              <a:lnSpc>
                <a:spcPct val="150000"/>
              </a:lnSpc>
            </a:pPr>
            <a:endParaRPr lang="en-US" altLang="en-US" dirty="0"/>
          </a:p>
          <a:p>
            <a:pPr>
              <a:lnSpc>
                <a:spcPct val="150000"/>
              </a:lnSpc>
            </a:pPr>
            <a:r>
              <a:rPr lang="en-US" altLang="en-US" u="sng" dirty="0"/>
              <a:t>SQL allows a table to have two or more tuples </a:t>
            </a:r>
            <a:r>
              <a:rPr lang="en-US" altLang="en-US" dirty="0"/>
              <a:t>that are identical in all their attribute values</a:t>
            </a:r>
          </a:p>
          <a:p>
            <a:pPr lvl="1">
              <a:lnSpc>
                <a:spcPct val="150000"/>
              </a:lnSpc>
            </a:pPr>
            <a:r>
              <a:rPr lang="en-US" altLang="en-US" dirty="0"/>
              <a:t>Unlike relational model (relational model is strictly set-theory based)</a:t>
            </a:r>
          </a:p>
          <a:p>
            <a:pPr lvl="1">
              <a:lnSpc>
                <a:spcPct val="150000"/>
              </a:lnSpc>
            </a:pPr>
            <a:r>
              <a:rPr lang="en-US" altLang="en-US" u="sng" dirty="0" err="1"/>
              <a:t>Multiset</a:t>
            </a:r>
            <a:r>
              <a:rPr lang="en-US" altLang="en-US" u="sng" dirty="0"/>
              <a:t> or bag behavior</a:t>
            </a:r>
          </a:p>
          <a:p>
            <a:pPr lvl="1">
              <a:lnSpc>
                <a:spcPct val="150000"/>
              </a:lnSpc>
            </a:pPr>
            <a:r>
              <a:rPr lang="en-US" altLang="en-US" u="sng" dirty="0"/>
              <a:t>Tuple-id may be used as a key</a:t>
            </a:r>
          </a:p>
        </p:txBody>
      </p:sp>
    </p:spTree>
    <p:extLst>
      <p:ext uri="{BB962C8B-B14F-4D97-AF65-F5344CB8AC3E}">
        <p14:creationId xmlns:p14="http://schemas.microsoft.com/office/powerpoint/2010/main" val="3272223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sz="2800" dirty="0"/>
              <a:t>The </a:t>
            </a:r>
            <a:r>
              <a:rPr lang="en-US" altLang="en-US" sz="2800" dirty="0">
                <a:latin typeface="Consolas" panose="020B0609020204030204" pitchFamily="49" charset="0"/>
              </a:rPr>
              <a:t>SELECT-FROM-WHERE</a:t>
            </a:r>
            <a:r>
              <a:rPr lang="en-US" altLang="en-US" sz="2800" dirty="0"/>
              <a:t> Structure of Basic SQL Queries</a:t>
            </a:r>
          </a:p>
        </p:txBody>
      </p:sp>
      <p:sp>
        <p:nvSpPr>
          <p:cNvPr id="39939" name="Content Placeholder 2"/>
          <p:cNvSpPr>
            <a:spLocks noGrp="1"/>
          </p:cNvSpPr>
          <p:nvPr>
            <p:ph idx="1"/>
          </p:nvPr>
        </p:nvSpPr>
        <p:spPr>
          <a:xfrm>
            <a:off x="457200" y="1052736"/>
            <a:ext cx="8229600" cy="792088"/>
          </a:xfrm>
        </p:spPr>
        <p:txBody>
          <a:bodyPr/>
          <a:lstStyle/>
          <a:p>
            <a:endParaRPr lang="en-US" altLang="en-US" dirty="0"/>
          </a:p>
          <a:p>
            <a:r>
              <a:rPr lang="en-US" altLang="en-US" dirty="0"/>
              <a:t>Basic form of the </a:t>
            </a:r>
            <a:r>
              <a:rPr lang="en-US" altLang="en-US" dirty="0">
                <a:solidFill>
                  <a:srgbClr val="0000FF"/>
                </a:solidFill>
                <a:latin typeface="Consolas" panose="020B0609020204030204" pitchFamily="49" charset="0"/>
                <a:cs typeface="Courier New" panose="02070309020205020404" pitchFamily="49" charset="0"/>
              </a:rPr>
              <a:t>SELECT</a:t>
            </a:r>
            <a:r>
              <a:rPr lang="en-US" altLang="en-US" dirty="0">
                <a:solidFill>
                  <a:srgbClr val="0000FF"/>
                </a:solidFill>
              </a:rPr>
              <a:t> </a:t>
            </a:r>
            <a:r>
              <a:rPr lang="en-US" altLang="en-US" dirty="0"/>
              <a:t>statement:</a:t>
            </a:r>
          </a:p>
        </p:txBody>
      </p:sp>
      <p:pic>
        <p:nvPicPr>
          <p:cNvPr id="2" name="그림 1"/>
          <p:cNvPicPr>
            <a:picLocks noChangeAspect="1"/>
          </p:cNvPicPr>
          <p:nvPr/>
        </p:nvPicPr>
        <p:blipFill>
          <a:blip r:embed="rId2"/>
          <a:stretch>
            <a:fillRect/>
          </a:stretch>
        </p:blipFill>
        <p:spPr>
          <a:xfrm>
            <a:off x="755576" y="2348880"/>
            <a:ext cx="7859919" cy="2876884"/>
          </a:xfrm>
          <a:prstGeom prst="rect">
            <a:avLst/>
          </a:prstGeom>
        </p:spPr>
      </p:pic>
    </p:spTree>
    <p:extLst>
      <p:ext uri="{BB962C8B-B14F-4D97-AF65-F5344CB8AC3E}">
        <p14:creationId xmlns:p14="http://schemas.microsoft.com/office/powerpoint/2010/main" val="1256173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57200" y="1556792"/>
            <a:ext cx="8228013" cy="4608512"/>
          </a:xfrm>
        </p:spPr>
        <p:txBody>
          <a:bodyPr>
            <a:normAutofit lnSpcReduction="10000"/>
          </a:bodyPr>
          <a:lstStyle/>
          <a:p>
            <a:pPr>
              <a:lnSpc>
                <a:spcPct val="150000"/>
              </a:lnSpc>
            </a:pPr>
            <a:r>
              <a:rPr lang="en-US" altLang="en-US" dirty="0"/>
              <a:t>Logical comparison operators</a:t>
            </a:r>
          </a:p>
          <a:p>
            <a:pPr lvl="1">
              <a:lnSpc>
                <a:spcPct val="150000"/>
              </a:lnSpc>
            </a:pPr>
            <a:r>
              <a:rPr lang="en-US" altLang="en-US" dirty="0">
                <a:latin typeface="Consolas" panose="020B0609020204030204" pitchFamily="49" charset="0"/>
                <a:cs typeface="Courier New" panose="02070309020205020404" pitchFamily="49" charset="0"/>
              </a:rPr>
              <a:t>=, &lt;, &lt;=, &gt;, &gt;=,</a:t>
            </a:r>
            <a:r>
              <a:rPr lang="en-US" altLang="en-US" dirty="0">
                <a:latin typeface="Consolas" panose="020B0609020204030204" pitchFamily="49" charset="0"/>
              </a:rPr>
              <a:t> and </a:t>
            </a:r>
            <a:r>
              <a:rPr lang="en-US" altLang="en-US" dirty="0">
                <a:latin typeface="Consolas" panose="020B0609020204030204" pitchFamily="49" charset="0"/>
                <a:cs typeface="Courier New" panose="02070309020205020404" pitchFamily="49" charset="0"/>
              </a:rPr>
              <a:t>&lt;&gt;</a:t>
            </a:r>
          </a:p>
          <a:p>
            <a:pPr lvl="1">
              <a:lnSpc>
                <a:spcPct val="150000"/>
              </a:lnSpc>
            </a:pPr>
            <a:endParaRPr lang="en-US" altLang="en-US" dirty="0">
              <a:latin typeface="Courier New" panose="02070309020205020404" pitchFamily="49" charset="0"/>
              <a:cs typeface="Courier New" panose="02070309020205020404" pitchFamily="49" charset="0"/>
            </a:endParaRPr>
          </a:p>
          <a:p>
            <a:pPr>
              <a:lnSpc>
                <a:spcPct val="150000"/>
              </a:lnSpc>
            </a:pPr>
            <a:r>
              <a:rPr lang="en-US" altLang="en-US" b="1" dirty="0"/>
              <a:t>Projection attributes</a:t>
            </a:r>
          </a:p>
          <a:p>
            <a:pPr lvl="1">
              <a:lnSpc>
                <a:spcPct val="150000"/>
              </a:lnSpc>
            </a:pPr>
            <a:r>
              <a:rPr lang="en-US" altLang="en-US" dirty="0"/>
              <a:t>Attributes whose values are to be retrieved </a:t>
            </a:r>
          </a:p>
          <a:p>
            <a:pPr lvl="1">
              <a:lnSpc>
                <a:spcPct val="150000"/>
              </a:lnSpc>
            </a:pPr>
            <a:endParaRPr lang="en-US" altLang="en-US" dirty="0"/>
          </a:p>
          <a:p>
            <a:pPr>
              <a:lnSpc>
                <a:spcPct val="150000"/>
              </a:lnSpc>
            </a:pPr>
            <a:r>
              <a:rPr lang="en-US" altLang="en-US" b="1" dirty="0"/>
              <a:t>Selection condition</a:t>
            </a:r>
          </a:p>
          <a:p>
            <a:pPr lvl="1">
              <a:lnSpc>
                <a:spcPct val="150000"/>
              </a:lnSpc>
            </a:pPr>
            <a:r>
              <a:rPr lang="en-US" altLang="en-US" dirty="0"/>
              <a:t>Boolean condition that must be true for any retrieved tuple. Selection conditions include join conditions (see Ch.8) when multiple relations are involved.</a:t>
            </a:r>
          </a:p>
        </p:txBody>
      </p:sp>
      <p:sp>
        <p:nvSpPr>
          <p:cNvPr id="2" name="제목 1"/>
          <p:cNvSpPr>
            <a:spLocks noGrp="1"/>
          </p:cNvSpPr>
          <p:nvPr>
            <p:ph type="title"/>
          </p:nvPr>
        </p:nvSpPr>
        <p:spPr/>
        <p:txBody>
          <a:bodyPr/>
          <a:lstStyle/>
          <a:p>
            <a:r>
              <a:rPr lang="en-US" altLang="en-US" sz="2800" dirty="0">
                <a:solidFill>
                  <a:prstClr val="black"/>
                </a:solidFill>
              </a:rPr>
              <a:t>The </a:t>
            </a:r>
            <a:r>
              <a:rPr lang="en-US" altLang="en-US" sz="2800" dirty="0">
                <a:solidFill>
                  <a:prstClr val="black"/>
                </a:solidFill>
                <a:latin typeface="Consolas" panose="020B0609020204030204" pitchFamily="49" charset="0"/>
              </a:rPr>
              <a:t>SELECT-FROM-WHERE</a:t>
            </a:r>
            <a:r>
              <a:rPr lang="en-US" altLang="en-US" sz="2800" dirty="0">
                <a:solidFill>
                  <a:prstClr val="black"/>
                </a:solidFill>
              </a:rPr>
              <a:t> Structure of Basic SQL Queries</a:t>
            </a:r>
            <a:endParaRPr lang="ko-KR" altLang="en-US" dirty="0"/>
          </a:p>
        </p:txBody>
      </p:sp>
    </p:spTree>
    <p:extLst>
      <p:ext uri="{BB962C8B-B14F-4D97-AF65-F5344CB8AC3E}">
        <p14:creationId xmlns:p14="http://schemas.microsoft.com/office/powerpoint/2010/main" val="581114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Database state of </a:t>
            </a:r>
            <a:r>
              <a:rPr lang="en-US" altLang="ko-KR" dirty="0">
                <a:latin typeface="Consolas" panose="020B0609020204030204" pitchFamily="49" charset="0"/>
              </a:rPr>
              <a:t>COMPANY</a:t>
            </a:r>
            <a:endParaRPr lang="ko-KR" altLang="en-US" dirty="0">
              <a:latin typeface="Consolas" panose="020B0609020204030204" pitchFamily="49" charset="0"/>
            </a:endParaRPr>
          </a:p>
        </p:txBody>
      </p:sp>
      <p:pic>
        <p:nvPicPr>
          <p:cNvPr id="7" name="그림 6"/>
          <p:cNvPicPr>
            <a:picLocks noChangeAspect="1"/>
          </p:cNvPicPr>
          <p:nvPr/>
        </p:nvPicPr>
        <p:blipFill>
          <a:blip r:embed="rId2"/>
          <a:stretch>
            <a:fillRect/>
          </a:stretch>
        </p:blipFill>
        <p:spPr>
          <a:xfrm>
            <a:off x="2339752" y="836712"/>
            <a:ext cx="4752528" cy="5837421"/>
          </a:xfrm>
          <a:prstGeom prst="rect">
            <a:avLst/>
          </a:prstGeom>
        </p:spPr>
      </p:pic>
    </p:spTree>
    <p:extLst>
      <p:ext uri="{BB962C8B-B14F-4D97-AF65-F5344CB8AC3E}">
        <p14:creationId xmlns:p14="http://schemas.microsoft.com/office/powerpoint/2010/main" val="3162839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3" descr="fig06_03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176" y="2864520"/>
            <a:ext cx="3547120" cy="79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2852936"/>
            <a:ext cx="35052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itle 4"/>
          <p:cNvSpPr>
            <a:spLocks noGrp="1"/>
          </p:cNvSpPr>
          <p:nvPr>
            <p:ph type="title"/>
          </p:nvPr>
        </p:nvSpPr>
        <p:spPr/>
        <p:txBody>
          <a:bodyPr/>
          <a:lstStyle/>
          <a:p>
            <a:r>
              <a:rPr lang="en-US" altLang="en-US"/>
              <a:t>Basic Retrieval Queries</a:t>
            </a:r>
          </a:p>
        </p:txBody>
      </p:sp>
      <p:pic>
        <p:nvPicPr>
          <p:cNvPr id="3" name="그림 2"/>
          <p:cNvPicPr>
            <a:picLocks noChangeAspect="1"/>
          </p:cNvPicPr>
          <p:nvPr/>
        </p:nvPicPr>
        <p:blipFill>
          <a:blip r:embed="rId4"/>
          <a:stretch>
            <a:fillRect/>
          </a:stretch>
        </p:blipFill>
        <p:spPr>
          <a:xfrm>
            <a:off x="951384" y="4509120"/>
            <a:ext cx="7800479" cy="1634034"/>
          </a:xfrm>
          <a:prstGeom prst="rect">
            <a:avLst/>
          </a:prstGeom>
        </p:spPr>
      </p:pic>
      <p:pic>
        <p:nvPicPr>
          <p:cNvPr id="4" name="그림 3"/>
          <p:cNvPicPr>
            <a:picLocks noChangeAspect="1"/>
          </p:cNvPicPr>
          <p:nvPr/>
        </p:nvPicPr>
        <p:blipFill>
          <a:blip r:embed="rId5"/>
          <a:stretch>
            <a:fillRect/>
          </a:stretch>
        </p:blipFill>
        <p:spPr>
          <a:xfrm>
            <a:off x="951384" y="1196752"/>
            <a:ext cx="7290556" cy="1492054"/>
          </a:xfrm>
          <a:prstGeom prst="rect">
            <a:avLst/>
          </a:prstGeom>
        </p:spPr>
      </p:pic>
    </p:spTree>
    <p:extLst>
      <p:ext uri="{BB962C8B-B14F-4D97-AF65-F5344CB8AC3E}">
        <p14:creationId xmlns:p14="http://schemas.microsoft.com/office/powerpoint/2010/main" val="3710258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p:cNvPicPr>
            <a:picLocks noChangeAspect="1" noChangeArrowheads="1"/>
          </p:cNvPicPr>
          <p:nvPr/>
        </p:nvPicPr>
        <p:blipFill>
          <a:blip r:embed="rId2">
            <a:extLst>
              <a:ext uri="{28A0092B-C50C-407E-A947-70E740481C1C}">
                <a14:useLocalDpi xmlns:a14="http://schemas.microsoft.com/office/drawing/2010/main" val="0"/>
              </a:ext>
            </a:extLst>
          </a:blip>
          <a:srcRect b="70370"/>
          <a:stretch>
            <a:fillRect/>
          </a:stretch>
        </p:blipFill>
        <p:spPr bwMode="auto">
          <a:xfrm>
            <a:off x="1835398" y="4194448"/>
            <a:ext cx="5906897" cy="123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itle 1"/>
          <p:cNvSpPr>
            <a:spLocks noGrp="1"/>
          </p:cNvSpPr>
          <p:nvPr>
            <p:ph type="title"/>
          </p:nvPr>
        </p:nvSpPr>
        <p:spPr/>
        <p:txBody>
          <a:bodyPr/>
          <a:lstStyle/>
          <a:p>
            <a:r>
              <a:rPr lang="en-US" altLang="en-US"/>
              <a:t>Basic Retrieval Queries (Contd.)</a:t>
            </a:r>
          </a:p>
        </p:txBody>
      </p:sp>
      <p:pic>
        <p:nvPicPr>
          <p:cNvPr id="2" name="그림 1"/>
          <p:cNvPicPr>
            <a:picLocks noChangeAspect="1"/>
          </p:cNvPicPr>
          <p:nvPr/>
        </p:nvPicPr>
        <p:blipFill>
          <a:blip r:embed="rId3"/>
          <a:stretch>
            <a:fillRect/>
          </a:stretch>
        </p:blipFill>
        <p:spPr>
          <a:xfrm>
            <a:off x="711514" y="1484784"/>
            <a:ext cx="7997155" cy="2153674"/>
          </a:xfrm>
          <a:prstGeom prst="rect">
            <a:avLst/>
          </a:prstGeom>
        </p:spPr>
      </p:pic>
    </p:spTree>
    <p:extLst>
      <p:ext uri="{BB962C8B-B14F-4D97-AF65-F5344CB8AC3E}">
        <p14:creationId xmlns:p14="http://schemas.microsoft.com/office/powerpoint/2010/main" val="3022628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dirty="0"/>
              <a:t>Overview</a:t>
            </a:r>
            <a:endParaRPr lang="ko-KR" altLang="en-US" dirty="0"/>
          </a:p>
        </p:txBody>
      </p:sp>
      <p:sp>
        <p:nvSpPr>
          <p:cNvPr id="3" name="내용 개체 틀 2"/>
          <p:cNvSpPr>
            <a:spLocks noGrp="1"/>
          </p:cNvSpPr>
          <p:nvPr>
            <p:ph idx="1"/>
          </p:nvPr>
        </p:nvSpPr>
        <p:spPr/>
        <p:txBody>
          <a:bodyPr/>
          <a:lstStyle/>
          <a:p>
            <a:r>
              <a:rPr lang="en-US" altLang="ko-KR" dirty="0"/>
              <a:t>SQL language </a:t>
            </a:r>
          </a:p>
          <a:p>
            <a:pPr lvl="1"/>
            <a:r>
              <a:rPr lang="en-US" altLang="ko-KR" dirty="0"/>
              <a:t>Considered one of the major reasons for the commercial success of relational databases</a:t>
            </a:r>
          </a:p>
          <a:p>
            <a:pPr lvl="1"/>
            <a:endParaRPr lang="en-US" altLang="ko-KR" dirty="0"/>
          </a:p>
          <a:p>
            <a:r>
              <a:rPr lang="en-US" altLang="ko-KR" dirty="0"/>
              <a:t>SQL </a:t>
            </a:r>
          </a:p>
          <a:p>
            <a:pPr lvl="1"/>
            <a:r>
              <a:rPr lang="en-US" altLang="ko-KR" dirty="0"/>
              <a:t>The origin of SQL is </a:t>
            </a:r>
            <a:r>
              <a:rPr lang="en-US" altLang="ko-KR" u="sng" dirty="0"/>
              <a:t>relational predicate calculus </a:t>
            </a:r>
            <a:r>
              <a:rPr lang="en-US" altLang="ko-KR" dirty="0"/>
              <a:t>called </a:t>
            </a:r>
            <a:r>
              <a:rPr lang="en-US" altLang="ko-KR" u="sng" dirty="0"/>
              <a:t>tuple calculus </a:t>
            </a:r>
            <a:r>
              <a:rPr lang="en-US" altLang="ko-KR" dirty="0"/>
              <a:t>(see Ch.8) which was proposed initially as the language SQUARE.</a:t>
            </a:r>
          </a:p>
          <a:p>
            <a:pPr lvl="1"/>
            <a:r>
              <a:rPr lang="en-US" altLang="ko-KR" dirty="0"/>
              <a:t>SQL actually comes from the word “</a:t>
            </a:r>
            <a:r>
              <a:rPr lang="en-US" altLang="ko-KR" dirty="0">
                <a:solidFill>
                  <a:srgbClr val="0000FF"/>
                </a:solidFill>
              </a:rPr>
              <a:t>SEQUE</a:t>
            </a:r>
            <a:r>
              <a:rPr lang="en-US" altLang="ko-KR" dirty="0"/>
              <a:t>L” which was the original term used in the paper: “SEQUEL TO SQUARE” by </a:t>
            </a:r>
            <a:r>
              <a:rPr lang="en-US" altLang="ko-KR" dirty="0">
                <a:solidFill>
                  <a:srgbClr val="0000FF"/>
                </a:solidFill>
              </a:rPr>
              <a:t>Chamberlin and Boyce</a:t>
            </a:r>
            <a:r>
              <a:rPr lang="en-US" altLang="ko-KR" dirty="0"/>
              <a:t>. IBM could not copyright that term, so they abbreviated to SQL and copyrighted the term SQL.</a:t>
            </a:r>
          </a:p>
          <a:p>
            <a:pPr lvl="1"/>
            <a:r>
              <a:rPr lang="en-US" altLang="ko-KR" dirty="0"/>
              <a:t>Now popularly  known as “</a:t>
            </a:r>
            <a:r>
              <a:rPr lang="en-US" altLang="ko-KR" b="1" dirty="0">
                <a:solidFill>
                  <a:srgbClr val="0000FF"/>
                </a:solidFill>
              </a:rPr>
              <a:t>Structured Query language</a:t>
            </a:r>
            <a:r>
              <a:rPr lang="en-US" altLang="ko-KR" dirty="0"/>
              <a:t>”.</a:t>
            </a:r>
          </a:p>
          <a:p>
            <a:pPr lvl="1"/>
            <a:r>
              <a:rPr lang="en-US" altLang="ko-KR" dirty="0"/>
              <a:t>SQL is an informal or practical rendering of the relational data model with syntax</a:t>
            </a:r>
          </a:p>
          <a:p>
            <a:endParaRPr lang="ko-KR" altLang="en-US" dirty="0"/>
          </a:p>
        </p:txBody>
      </p:sp>
    </p:spTree>
    <p:extLst>
      <p:ext uri="{BB962C8B-B14F-4D97-AF65-F5344CB8AC3E}">
        <p14:creationId xmlns:p14="http://schemas.microsoft.com/office/powerpoint/2010/main" val="27479609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a:t>Ambiguous Attribute Names </a:t>
            </a:r>
          </a:p>
        </p:txBody>
      </p:sp>
      <p:sp>
        <p:nvSpPr>
          <p:cNvPr id="44035" name="Content Placeholder 2"/>
          <p:cNvSpPr>
            <a:spLocks noGrp="1"/>
          </p:cNvSpPr>
          <p:nvPr>
            <p:ph idx="1"/>
          </p:nvPr>
        </p:nvSpPr>
        <p:spPr>
          <a:xfrm>
            <a:off x="457200" y="1052736"/>
            <a:ext cx="8229600" cy="2448272"/>
          </a:xfrm>
        </p:spPr>
        <p:txBody>
          <a:bodyPr/>
          <a:lstStyle/>
          <a:p>
            <a:pPr>
              <a:lnSpc>
                <a:spcPct val="150000"/>
              </a:lnSpc>
            </a:pPr>
            <a:r>
              <a:rPr lang="en-US" altLang="en-US" u="sng" dirty="0"/>
              <a:t>Same name can be used for two (or more) attributes </a:t>
            </a:r>
            <a:r>
              <a:rPr lang="en-US" altLang="en-US" dirty="0"/>
              <a:t>in different relations</a:t>
            </a:r>
          </a:p>
          <a:p>
            <a:pPr lvl="1">
              <a:lnSpc>
                <a:spcPct val="150000"/>
              </a:lnSpc>
            </a:pPr>
            <a:r>
              <a:rPr lang="en-US" altLang="en-US" dirty="0"/>
              <a:t>As long as the attributes are in different relations</a:t>
            </a:r>
          </a:p>
          <a:p>
            <a:pPr lvl="1">
              <a:lnSpc>
                <a:spcPct val="150000"/>
              </a:lnSpc>
            </a:pPr>
            <a:r>
              <a:rPr lang="en-US" altLang="en-US" dirty="0"/>
              <a:t>Must </a:t>
            </a:r>
            <a:r>
              <a:rPr lang="en-US" altLang="en-US" b="1" dirty="0"/>
              <a:t>qualify</a:t>
            </a:r>
            <a:r>
              <a:rPr lang="en-US" altLang="en-US" dirty="0"/>
              <a:t> the attribute name with the relation name to prevent ambiguity</a:t>
            </a:r>
          </a:p>
        </p:txBody>
      </p:sp>
      <p:pic>
        <p:nvPicPr>
          <p:cNvPr id="2" name="그림 1"/>
          <p:cNvPicPr>
            <a:picLocks noChangeAspect="1"/>
          </p:cNvPicPr>
          <p:nvPr/>
        </p:nvPicPr>
        <p:blipFill>
          <a:blip r:embed="rId2"/>
          <a:stretch>
            <a:fillRect/>
          </a:stretch>
        </p:blipFill>
        <p:spPr>
          <a:xfrm>
            <a:off x="1238076" y="3514659"/>
            <a:ext cx="6667847" cy="1271858"/>
          </a:xfrm>
          <a:prstGeom prst="rect">
            <a:avLst/>
          </a:prstGeom>
        </p:spPr>
      </p:pic>
      <p:pic>
        <p:nvPicPr>
          <p:cNvPr id="3" name="그림 2"/>
          <p:cNvPicPr>
            <a:picLocks noChangeAspect="1"/>
          </p:cNvPicPr>
          <p:nvPr/>
        </p:nvPicPr>
        <p:blipFill>
          <a:blip r:embed="rId3"/>
          <a:stretch>
            <a:fillRect/>
          </a:stretch>
        </p:blipFill>
        <p:spPr>
          <a:xfrm>
            <a:off x="1238076" y="4869160"/>
            <a:ext cx="6471425" cy="1483035"/>
          </a:xfrm>
          <a:prstGeom prst="rect">
            <a:avLst/>
          </a:prstGeom>
        </p:spPr>
      </p:pic>
    </p:spTree>
    <p:extLst>
      <p:ext uri="{BB962C8B-B14F-4D97-AF65-F5344CB8AC3E}">
        <p14:creationId xmlns:p14="http://schemas.microsoft.com/office/powerpoint/2010/main" val="1909780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p:txBody>
          <a:bodyPr/>
          <a:lstStyle/>
          <a:p>
            <a:r>
              <a:rPr lang="en-US" altLang="en-US"/>
              <a:t>Aliasing, and Renaming</a:t>
            </a:r>
          </a:p>
        </p:txBody>
      </p:sp>
      <p:sp>
        <p:nvSpPr>
          <p:cNvPr id="45059" name="Content Placeholder 2"/>
          <p:cNvSpPr>
            <a:spLocks noGrp="1"/>
          </p:cNvSpPr>
          <p:nvPr>
            <p:ph idx="1"/>
          </p:nvPr>
        </p:nvSpPr>
        <p:spPr/>
        <p:txBody>
          <a:bodyPr/>
          <a:lstStyle/>
          <a:p>
            <a:r>
              <a:rPr lang="en-US" altLang="en-US" b="1" dirty="0">
                <a:solidFill>
                  <a:srgbClr val="0000FF"/>
                </a:solidFill>
              </a:rPr>
              <a:t>Aliases</a:t>
            </a:r>
            <a:r>
              <a:rPr lang="en-US" altLang="en-US" dirty="0"/>
              <a:t> or </a:t>
            </a:r>
            <a:r>
              <a:rPr lang="en-US" altLang="en-US" b="1" dirty="0"/>
              <a:t>tuple variables</a:t>
            </a:r>
          </a:p>
          <a:p>
            <a:pPr lvl="1"/>
            <a:r>
              <a:rPr lang="en-US" altLang="en-US" dirty="0"/>
              <a:t>Declare alternative relation names </a:t>
            </a:r>
            <a:r>
              <a:rPr lang="en-US" altLang="en-US" dirty="0">
                <a:latin typeface="Consolas" panose="020B0609020204030204" pitchFamily="49" charset="0"/>
              </a:rPr>
              <a:t>E</a:t>
            </a:r>
            <a:r>
              <a:rPr lang="en-US" altLang="en-US" dirty="0"/>
              <a:t> and </a:t>
            </a:r>
            <a:r>
              <a:rPr lang="en-US" altLang="en-US" dirty="0">
                <a:latin typeface="Consolas" panose="020B0609020204030204" pitchFamily="49" charset="0"/>
              </a:rPr>
              <a:t>S</a:t>
            </a:r>
            <a:r>
              <a:rPr lang="en-US" altLang="en-US" dirty="0"/>
              <a:t> to refer to the </a:t>
            </a:r>
            <a:r>
              <a:rPr lang="en-US" altLang="en-US" dirty="0">
                <a:latin typeface="Consolas" panose="020B0609020204030204" pitchFamily="49" charset="0"/>
              </a:rPr>
              <a:t>EMPLOYEE</a:t>
            </a:r>
            <a:r>
              <a:rPr lang="en-US" altLang="en-US" dirty="0"/>
              <a:t> relation twice in a query:</a:t>
            </a:r>
          </a:p>
          <a:p>
            <a:pPr lvl="1">
              <a:buFont typeface="Wingdings" panose="05000000000000000000" pitchFamily="2" charset="2"/>
              <a:buNone/>
            </a:pPr>
            <a:endParaRPr lang="en-US" altLang="en-US" dirty="0"/>
          </a:p>
          <a:p>
            <a:pPr>
              <a:buFont typeface="Wingdings" panose="05000000000000000000" pitchFamily="2" charset="2"/>
              <a:buNone/>
            </a:pPr>
            <a:r>
              <a:rPr lang="en-US" sz="2000" b="1" dirty="0"/>
              <a:t>Query 8:</a:t>
            </a:r>
          </a:p>
          <a:p>
            <a:pPr marL="0" indent="0">
              <a:buFont typeface="Wingdings" panose="05000000000000000000" pitchFamily="2" charset="2"/>
              <a:buNone/>
            </a:pPr>
            <a:r>
              <a:rPr lang="en-US" sz="2000" dirty="0"/>
              <a:t>For each employee, </a:t>
            </a:r>
            <a:r>
              <a:rPr lang="en-US" sz="2000" dirty="0">
                <a:solidFill>
                  <a:srgbClr val="0000FF"/>
                </a:solidFill>
              </a:rPr>
              <a:t>retrieve the employee’s first and last name and the first and last name of his or her immediate supervisor</a:t>
            </a:r>
            <a:r>
              <a:rPr lang="en-US" sz="2000" dirty="0"/>
              <a:t>.</a:t>
            </a:r>
          </a:p>
          <a:p>
            <a:pPr>
              <a:buFont typeface="Wingdings" panose="05000000000000000000" pitchFamily="2" charset="2"/>
              <a:buNone/>
            </a:pPr>
            <a:endParaRPr lang="en-US" sz="1600" dirty="0"/>
          </a:p>
          <a:p>
            <a:pPr marL="0" indent="0">
              <a:buNone/>
            </a:pPr>
            <a:r>
              <a:rPr lang="en-US" dirty="0"/>
              <a:t> 	</a:t>
            </a:r>
            <a:r>
              <a:rPr lang="en-US" sz="2000" b="1" dirty="0">
                <a:latin typeface="Consolas" panose="020B0609020204030204" pitchFamily="49" charset="0"/>
                <a:cs typeface="Courier New" panose="02070309020205020404" pitchFamily="49" charset="0"/>
              </a:rPr>
              <a:t>SELECT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E.Fname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E.Lname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S.Fname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S.Lname</a:t>
            </a:r>
            <a:endParaRPr lang="en-US" sz="1200" dirty="0">
              <a:latin typeface="Consolas" panose="020B0609020204030204" pitchFamily="49" charset="0"/>
              <a:cs typeface="Courier New" panose="02070309020205020404" pitchFamily="49" charset="0"/>
            </a:endParaRPr>
          </a:p>
          <a:p>
            <a:pPr>
              <a:buFont typeface="Wingdings" panose="05000000000000000000" pitchFamily="2" charset="2"/>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FROM</a:t>
            </a:r>
            <a:r>
              <a:rPr lang="en-US" sz="2000" dirty="0">
                <a:latin typeface="Consolas" panose="020B0609020204030204" pitchFamily="49" charset="0"/>
                <a:cs typeface="Courier New" panose="02070309020205020404" pitchFamily="49" charset="0"/>
              </a:rPr>
              <a:t>	EMPLOYEE </a:t>
            </a:r>
            <a:r>
              <a:rPr lang="en-US" sz="2000" b="1" dirty="0">
                <a:latin typeface="Consolas" panose="020B0609020204030204" pitchFamily="49" charset="0"/>
                <a:cs typeface="Courier New" panose="02070309020205020404" pitchFamily="49" charset="0"/>
              </a:rPr>
              <a:t>AS</a:t>
            </a:r>
            <a:r>
              <a:rPr lang="en-US" sz="2000" dirty="0">
                <a:latin typeface="Consolas" panose="020B0609020204030204" pitchFamily="49" charset="0"/>
                <a:cs typeface="Courier New" panose="02070309020205020404" pitchFamily="49" charset="0"/>
              </a:rPr>
              <a:t> E, EMPLOYEE </a:t>
            </a:r>
            <a:r>
              <a:rPr lang="en-US" sz="2000" b="1" dirty="0">
                <a:latin typeface="Consolas" panose="020B0609020204030204" pitchFamily="49" charset="0"/>
                <a:cs typeface="Courier New" panose="02070309020205020404" pitchFamily="49" charset="0"/>
              </a:rPr>
              <a:t>AS</a:t>
            </a:r>
            <a:r>
              <a:rPr lang="en-US" sz="2000" dirty="0">
                <a:latin typeface="Consolas" panose="020B0609020204030204" pitchFamily="49" charset="0"/>
                <a:cs typeface="Courier New" panose="02070309020205020404" pitchFamily="49" charset="0"/>
              </a:rPr>
              <a:t> S</a:t>
            </a:r>
            <a:endParaRPr lang="en-US" sz="1200" dirty="0">
              <a:latin typeface="Consolas" panose="020B0609020204030204" pitchFamily="49" charset="0"/>
              <a:cs typeface="Courier New" panose="02070309020205020404" pitchFamily="49" charset="0"/>
            </a:endParaRPr>
          </a:p>
          <a:p>
            <a:pPr>
              <a:buFont typeface="Wingdings" panose="05000000000000000000" pitchFamily="2" charset="2"/>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WHERE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E.Super_ssn</a:t>
            </a:r>
            <a:r>
              <a:rPr lang="en-US" sz="2000" dirty="0">
                <a:latin typeface="Consolas" panose="020B0609020204030204" pitchFamily="49" charset="0"/>
                <a:cs typeface="Courier New" panose="02070309020205020404" pitchFamily="49" charset="0"/>
              </a:rPr>
              <a:t>=</a:t>
            </a:r>
            <a:r>
              <a:rPr lang="en-US" sz="2000" dirty="0" err="1">
                <a:latin typeface="Consolas" panose="020B0609020204030204" pitchFamily="49" charset="0"/>
                <a:cs typeface="Courier New" panose="02070309020205020404" pitchFamily="49" charset="0"/>
              </a:rPr>
              <a:t>S.Ssn</a:t>
            </a:r>
            <a:r>
              <a:rPr lang="en-US" sz="2000" dirty="0">
                <a:latin typeface="Consolas" panose="020B0609020204030204" pitchFamily="49" charset="0"/>
                <a:cs typeface="Courier New" panose="02070309020205020404" pitchFamily="49" charset="0"/>
              </a:rPr>
              <a:t>;</a:t>
            </a:r>
          </a:p>
          <a:p>
            <a:pPr>
              <a:buFont typeface="Wingdings" panose="05000000000000000000" pitchFamily="2" charset="2"/>
              <a:buNone/>
            </a:pPr>
            <a:endParaRPr lang="en-US" altLang="en-US" sz="2000" dirty="0">
              <a:latin typeface="Courier New" panose="02070309020205020404" pitchFamily="49" charset="0"/>
              <a:cs typeface="Courier New" panose="02070309020205020404" pitchFamily="49" charset="0"/>
            </a:endParaRPr>
          </a:p>
          <a:p>
            <a:pPr lvl="1"/>
            <a:r>
              <a:rPr lang="en-US" altLang="en-US" u="sng" dirty="0">
                <a:solidFill>
                  <a:srgbClr val="0000FF"/>
                </a:solidFill>
              </a:rPr>
              <a:t>Recommended practice to abbreviate names and to prefix same or similar attribute from multiple tables.</a:t>
            </a:r>
          </a:p>
        </p:txBody>
      </p:sp>
    </p:spTree>
    <p:extLst>
      <p:ext uri="{BB962C8B-B14F-4D97-AF65-F5344CB8AC3E}">
        <p14:creationId xmlns:p14="http://schemas.microsoft.com/office/powerpoint/2010/main" val="2873308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4"/>
          <p:cNvSpPr>
            <a:spLocks noGrp="1"/>
          </p:cNvSpPr>
          <p:nvPr>
            <p:ph type="title"/>
          </p:nvPr>
        </p:nvSpPr>
        <p:spPr/>
        <p:txBody>
          <a:bodyPr/>
          <a:lstStyle/>
          <a:p>
            <a:r>
              <a:rPr lang="en-US" altLang="en-US"/>
              <a:t>Aliasing, and Renaming</a:t>
            </a:r>
          </a:p>
        </p:txBody>
      </p:sp>
      <p:sp>
        <p:nvSpPr>
          <p:cNvPr id="45059" name="Content Placeholder 2"/>
          <p:cNvSpPr>
            <a:spLocks noGrp="1"/>
          </p:cNvSpPr>
          <p:nvPr>
            <p:ph idx="1"/>
          </p:nvPr>
        </p:nvSpPr>
        <p:spPr>
          <a:xfrm>
            <a:off x="457200" y="1052736"/>
            <a:ext cx="8229600" cy="1368152"/>
          </a:xfrm>
        </p:spPr>
        <p:txBody>
          <a:bodyPr/>
          <a:lstStyle/>
          <a:p>
            <a:pPr marL="0" indent="0">
              <a:buNone/>
            </a:pPr>
            <a:r>
              <a:rPr lang="en-US" dirty="0"/>
              <a:t> 	</a:t>
            </a:r>
            <a:r>
              <a:rPr lang="en-US" sz="2000" b="1" dirty="0">
                <a:latin typeface="Consolas" panose="020B0609020204030204" pitchFamily="49" charset="0"/>
                <a:cs typeface="Courier New" panose="02070309020205020404" pitchFamily="49" charset="0"/>
              </a:rPr>
              <a:t>SELECT</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E.Fname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E.Lname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S.Fname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S.Lname</a:t>
            </a:r>
            <a:endParaRPr lang="en-US" sz="1200" dirty="0">
              <a:latin typeface="Consolas" panose="020B0609020204030204" pitchFamily="49" charset="0"/>
              <a:cs typeface="Courier New" panose="02070309020205020404" pitchFamily="49" charset="0"/>
            </a:endParaRPr>
          </a:p>
          <a:p>
            <a:pPr>
              <a:buFont typeface="Wingdings" panose="05000000000000000000" pitchFamily="2" charset="2"/>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FROM</a:t>
            </a:r>
            <a:r>
              <a:rPr lang="en-US" sz="2000" dirty="0">
                <a:latin typeface="Consolas" panose="020B0609020204030204" pitchFamily="49" charset="0"/>
                <a:cs typeface="Courier New" panose="02070309020205020404" pitchFamily="49" charset="0"/>
              </a:rPr>
              <a:t>	EMPLOYEE </a:t>
            </a:r>
            <a:r>
              <a:rPr lang="en-US" sz="2000" b="1" dirty="0">
                <a:latin typeface="Consolas" panose="020B0609020204030204" pitchFamily="49" charset="0"/>
                <a:cs typeface="Courier New" panose="02070309020205020404" pitchFamily="49" charset="0"/>
              </a:rPr>
              <a:t>AS</a:t>
            </a:r>
            <a:r>
              <a:rPr lang="en-US" sz="2000" dirty="0">
                <a:latin typeface="Consolas" panose="020B0609020204030204" pitchFamily="49" charset="0"/>
                <a:cs typeface="Courier New" panose="02070309020205020404" pitchFamily="49" charset="0"/>
              </a:rPr>
              <a:t> E, EMPLOYEE </a:t>
            </a:r>
            <a:r>
              <a:rPr lang="en-US" sz="2000" b="1" dirty="0">
                <a:latin typeface="Consolas" panose="020B0609020204030204" pitchFamily="49" charset="0"/>
                <a:cs typeface="Courier New" panose="02070309020205020404" pitchFamily="49" charset="0"/>
              </a:rPr>
              <a:t>AS</a:t>
            </a:r>
            <a:r>
              <a:rPr lang="en-US" sz="2000" dirty="0">
                <a:latin typeface="Consolas" panose="020B0609020204030204" pitchFamily="49" charset="0"/>
                <a:cs typeface="Courier New" panose="02070309020205020404" pitchFamily="49" charset="0"/>
              </a:rPr>
              <a:t> S</a:t>
            </a:r>
            <a:endParaRPr lang="en-US" sz="1200" dirty="0">
              <a:latin typeface="Consolas" panose="020B0609020204030204" pitchFamily="49" charset="0"/>
              <a:cs typeface="Courier New" panose="02070309020205020404" pitchFamily="49" charset="0"/>
            </a:endParaRPr>
          </a:p>
          <a:p>
            <a:pPr>
              <a:buFont typeface="Wingdings" panose="05000000000000000000" pitchFamily="2" charset="2"/>
              <a:buNone/>
            </a:pPr>
            <a:r>
              <a:rPr lang="en-US" sz="2000" dirty="0">
                <a:latin typeface="Consolas" panose="020B0609020204030204" pitchFamily="49" charset="0"/>
                <a:cs typeface="Courier New" panose="02070309020205020404" pitchFamily="49" charset="0"/>
              </a:rPr>
              <a:t>		</a:t>
            </a:r>
            <a:r>
              <a:rPr lang="en-US" sz="2000" b="1" dirty="0">
                <a:latin typeface="Consolas" panose="020B0609020204030204" pitchFamily="49" charset="0"/>
                <a:cs typeface="Courier New" panose="02070309020205020404" pitchFamily="49" charset="0"/>
              </a:rPr>
              <a:t>WHERE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E.Super_ssn</a:t>
            </a:r>
            <a:r>
              <a:rPr lang="en-US" sz="2000" dirty="0">
                <a:latin typeface="Consolas" panose="020B0609020204030204" pitchFamily="49" charset="0"/>
                <a:cs typeface="Courier New" panose="02070309020205020404" pitchFamily="49" charset="0"/>
              </a:rPr>
              <a:t>=</a:t>
            </a:r>
            <a:r>
              <a:rPr lang="en-US" sz="2000" dirty="0" err="1">
                <a:latin typeface="Consolas" panose="020B0609020204030204" pitchFamily="49" charset="0"/>
                <a:cs typeface="Courier New" panose="02070309020205020404" pitchFamily="49" charset="0"/>
              </a:rPr>
              <a:t>S.Ssn</a:t>
            </a:r>
            <a:r>
              <a:rPr lang="en-US" sz="2000" dirty="0">
                <a:latin typeface="Consolas" panose="020B0609020204030204" pitchFamily="49" charset="0"/>
                <a:cs typeface="Courier New" panose="02070309020205020404" pitchFamily="49" charset="0"/>
              </a:rPr>
              <a:t>;</a:t>
            </a:r>
          </a:p>
        </p:txBody>
      </p:sp>
      <p:pic>
        <p:nvPicPr>
          <p:cNvPr id="2" name="그림 1"/>
          <p:cNvPicPr>
            <a:picLocks noChangeAspect="1"/>
          </p:cNvPicPr>
          <p:nvPr/>
        </p:nvPicPr>
        <p:blipFill>
          <a:blip r:embed="rId2"/>
          <a:stretch>
            <a:fillRect/>
          </a:stretch>
        </p:blipFill>
        <p:spPr>
          <a:xfrm>
            <a:off x="2152650" y="2636912"/>
            <a:ext cx="4838700" cy="3079267"/>
          </a:xfrm>
          <a:prstGeom prst="rect">
            <a:avLst/>
          </a:prstGeom>
        </p:spPr>
      </p:pic>
    </p:spTree>
    <p:extLst>
      <p:ext uri="{BB962C8B-B14F-4D97-AF65-F5344CB8AC3E}">
        <p14:creationId xmlns:p14="http://schemas.microsoft.com/office/powerpoint/2010/main" val="18754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274638"/>
            <a:ext cx="8507288" cy="562074"/>
          </a:xfrm>
        </p:spPr>
        <p:txBody>
          <a:bodyPr/>
          <a:lstStyle/>
          <a:p>
            <a:r>
              <a:rPr lang="en-US" altLang="en-US" sz="2800" dirty="0"/>
              <a:t>Aliasing, Renaming and Tuple Variables (contd.)</a:t>
            </a:r>
          </a:p>
        </p:txBody>
      </p:sp>
      <p:sp>
        <p:nvSpPr>
          <p:cNvPr id="46083" name="Content Placeholder 2"/>
          <p:cNvSpPr>
            <a:spLocks noGrp="1"/>
          </p:cNvSpPr>
          <p:nvPr>
            <p:ph idx="1"/>
          </p:nvPr>
        </p:nvSpPr>
        <p:spPr/>
        <p:txBody>
          <a:bodyPr>
            <a:normAutofit/>
          </a:bodyPr>
          <a:lstStyle/>
          <a:p>
            <a:pPr lvl="1"/>
            <a:r>
              <a:rPr lang="en-US" altLang="en-US" sz="2000" dirty="0">
                <a:cs typeface="Courier New" panose="02070309020205020404" pitchFamily="49" charset="0"/>
              </a:rPr>
              <a:t>The attribute names can also be renamed</a:t>
            </a:r>
            <a:endParaRPr lang="en-US" altLang="en-US" sz="2000" dirty="0">
              <a:latin typeface="Courier New" panose="02070309020205020404" pitchFamily="49" charset="0"/>
              <a:cs typeface="Courier New" panose="02070309020205020404" pitchFamily="49" charset="0"/>
            </a:endParaRPr>
          </a:p>
          <a:p>
            <a:pPr lvl="1">
              <a:buFont typeface="Wingdings" panose="05000000000000000000" pitchFamily="2" charset="2"/>
              <a:buNone/>
            </a:pPr>
            <a:r>
              <a:rPr lang="en-US" altLang="en-US" sz="2000" dirty="0">
                <a:latin typeface="Courier New" panose="02070309020205020404" pitchFamily="49" charset="0"/>
                <a:cs typeface="Courier New" panose="02070309020205020404" pitchFamily="49" charset="0"/>
              </a:rPr>
              <a:t>  </a:t>
            </a:r>
            <a:r>
              <a:rPr lang="en-US" altLang="en-US" sz="2000" dirty="0">
                <a:solidFill>
                  <a:srgbClr val="0000FF"/>
                </a:solidFill>
                <a:latin typeface="Consolas" panose="020B0609020204030204" pitchFamily="49" charset="0"/>
                <a:cs typeface="Courier New" panose="02070309020205020404" pitchFamily="49" charset="0"/>
              </a:rPr>
              <a:t>EMPLOYEE AS E(</a:t>
            </a:r>
            <a:r>
              <a:rPr lang="en-US" altLang="en-US" sz="2000" dirty="0" err="1">
                <a:solidFill>
                  <a:srgbClr val="0000FF"/>
                </a:solidFill>
                <a:latin typeface="Consolas" panose="020B0609020204030204" pitchFamily="49" charset="0"/>
                <a:cs typeface="Courier New" panose="02070309020205020404" pitchFamily="49" charset="0"/>
              </a:rPr>
              <a:t>Fn</a:t>
            </a:r>
            <a:r>
              <a:rPr lang="en-US" altLang="en-US" sz="2000" dirty="0">
                <a:solidFill>
                  <a:srgbClr val="0000FF"/>
                </a:solidFill>
                <a:latin typeface="Consolas" panose="020B0609020204030204" pitchFamily="49" charset="0"/>
                <a:cs typeface="Courier New" panose="02070309020205020404" pitchFamily="49" charset="0"/>
              </a:rPr>
              <a:t>, </a:t>
            </a:r>
            <a:r>
              <a:rPr lang="en-US" altLang="en-US" sz="2000" dirty="0" err="1">
                <a:solidFill>
                  <a:srgbClr val="0000FF"/>
                </a:solidFill>
                <a:latin typeface="Consolas" panose="020B0609020204030204" pitchFamily="49" charset="0"/>
                <a:cs typeface="Courier New" panose="02070309020205020404" pitchFamily="49" charset="0"/>
              </a:rPr>
              <a:t>Mi</a:t>
            </a:r>
            <a:r>
              <a:rPr lang="en-US" altLang="en-US" sz="2000" dirty="0">
                <a:solidFill>
                  <a:srgbClr val="0000FF"/>
                </a:solidFill>
                <a:latin typeface="Consolas" panose="020B0609020204030204" pitchFamily="49" charset="0"/>
                <a:cs typeface="Courier New" panose="02070309020205020404" pitchFamily="49" charset="0"/>
              </a:rPr>
              <a:t>, Ln, </a:t>
            </a:r>
            <a:r>
              <a:rPr lang="en-US" altLang="en-US" sz="2000" dirty="0" err="1">
                <a:solidFill>
                  <a:srgbClr val="0000FF"/>
                </a:solidFill>
                <a:latin typeface="Consolas" panose="020B0609020204030204" pitchFamily="49" charset="0"/>
                <a:cs typeface="Courier New" panose="02070309020205020404" pitchFamily="49" charset="0"/>
              </a:rPr>
              <a:t>Ssn</a:t>
            </a:r>
            <a:r>
              <a:rPr lang="en-US" altLang="en-US" sz="2000" dirty="0">
                <a:solidFill>
                  <a:srgbClr val="0000FF"/>
                </a:solidFill>
                <a:latin typeface="Consolas" panose="020B0609020204030204" pitchFamily="49" charset="0"/>
                <a:cs typeface="Courier New" panose="02070309020205020404" pitchFamily="49" charset="0"/>
              </a:rPr>
              <a:t>, </a:t>
            </a:r>
            <a:r>
              <a:rPr lang="en-US" altLang="en-US" sz="2000" dirty="0" err="1">
                <a:solidFill>
                  <a:srgbClr val="0000FF"/>
                </a:solidFill>
                <a:latin typeface="Consolas" panose="020B0609020204030204" pitchFamily="49" charset="0"/>
                <a:cs typeface="Courier New" panose="02070309020205020404" pitchFamily="49" charset="0"/>
              </a:rPr>
              <a:t>Bd</a:t>
            </a:r>
            <a:r>
              <a:rPr lang="en-US" altLang="en-US" sz="2000" dirty="0">
                <a:solidFill>
                  <a:srgbClr val="0000FF"/>
                </a:solidFill>
                <a:latin typeface="Consolas" panose="020B0609020204030204" pitchFamily="49" charset="0"/>
                <a:cs typeface="Courier New" panose="02070309020205020404" pitchFamily="49" charset="0"/>
              </a:rPr>
              <a:t>, </a:t>
            </a:r>
            <a:r>
              <a:rPr lang="en-US" altLang="en-US" sz="2000" dirty="0" err="1">
                <a:solidFill>
                  <a:srgbClr val="0000FF"/>
                </a:solidFill>
                <a:latin typeface="Consolas" panose="020B0609020204030204" pitchFamily="49" charset="0"/>
                <a:cs typeface="Courier New" panose="02070309020205020404" pitchFamily="49" charset="0"/>
              </a:rPr>
              <a:t>Addr</a:t>
            </a:r>
            <a:r>
              <a:rPr lang="en-US" altLang="en-US" sz="2000" dirty="0">
                <a:solidFill>
                  <a:srgbClr val="0000FF"/>
                </a:solidFill>
                <a:latin typeface="Consolas" panose="020B0609020204030204" pitchFamily="49" charset="0"/>
                <a:cs typeface="Courier New" panose="02070309020205020404" pitchFamily="49" charset="0"/>
              </a:rPr>
              <a:t>, Sex, Sal, </a:t>
            </a:r>
            <a:r>
              <a:rPr lang="en-US" altLang="en-US" sz="2000" dirty="0" err="1">
                <a:solidFill>
                  <a:srgbClr val="0000FF"/>
                </a:solidFill>
                <a:latin typeface="Consolas" panose="020B0609020204030204" pitchFamily="49" charset="0"/>
                <a:cs typeface="Courier New" panose="02070309020205020404" pitchFamily="49" charset="0"/>
              </a:rPr>
              <a:t>Sssn</a:t>
            </a:r>
            <a:r>
              <a:rPr lang="en-US" altLang="en-US" sz="2000" dirty="0">
                <a:solidFill>
                  <a:srgbClr val="0000FF"/>
                </a:solidFill>
                <a:latin typeface="Consolas" panose="020B0609020204030204" pitchFamily="49" charset="0"/>
                <a:cs typeface="Courier New" panose="02070309020205020404" pitchFamily="49" charset="0"/>
              </a:rPr>
              <a:t>, </a:t>
            </a:r>
            <a:r>
              <a:rPr lang="en-US" altLang="en-US" sz="2000" dirty="0" err="1">
                <a:solidFill>
                  <a:srgbClr val="0000FF"/>
                </a:solidFill>
                <a:latin typeface="Consolas" panose="020B0609020204030204" pitchFamily="49" charset="0"/>
                <a:cs typeface="Courier New" panose="02070309020205020404" pitchFamily="49" charset="0"/>
              </a:rPr>
              <a:t>Dno</a:t>
            </a:r>
            <a:r>
              <a:rPr lang="en-US" altLang="en-US" sz="2000" dirty="0">
                <a:solidFill>
                  <a:srgbClr val="0000FF"/>
                </a:solidFill>
                <a:latin typeface="Consolas" panose="020B0609020204030204" pitchFamily="49" charset="0"/>
                <a:cs typeface="Courier New" panose="02070309020205020404" pitchFamily="49" charset="0"/>
              </a:rPr>
              <a:t>)</a:t>
            </a:r>
          </a:p>
          <a:p>
            <a:pPr lvl="1">
              <a:buFont typeface="Wingdings" panose="05000000000000000000" pitchFamily="2" charset="2"/>
              <a:buNone/>
            </a:pPr>
            <a:endParaRPr lang="en-US" altLang="en-US" sz="2000" dirty="0">
              <a:latin typeface="Courier New" panose="02070309020205020404" pitchFamily="49" charset="0"/>
              <a:cs typeface="Courier New" panose="02070309020205020404" pitchFamily="49" charset="0"/>
            </a:endParaRPr>
          </a:p>
          <a:p>
            <a:pPr lvl="1"/>
            <a:r>
              <a:rPr lang="en-US" altLang="en-US" sz="2000" dirty="0">
                <a:cs typeface="Courier New" panose="02070309020205020404" pitchFamily="49" charset="0"/>
              </a:rPr>
              <a:t>Note that the relation </a:t>
            </a:r>
            <a:r>
              <a:rPr lang="en-US" altLang="en-US" sz="2000" dirty="0">
                <a:latin typeface="Consolas" panose="020B0609020204030204" pitchFamily="49" charset="0"/>
                <a:cs typeface="Courier New" panose="02070309020205020404" pitchFamily="49" charset="0"/>
              </a:rPr>
              <a:t>EMPLOYEE</a:t>
            </a:r>
            <a:r>
              <a:rPr lang="en-US" altLang="en-US" sz="2000" dirty="0">
                <a:cs typeface="Courier New" panose="02070309020205020404" pitchFamily="49" charset="0"/>
              </a:rPr>
              <a:t> now has a variable name </a:t>
            </a:r>
            <a:r>
              <a:rPr lang="en-US" altLang="en-US" sz="2000" dirty="0">
                <a:latin typeface="Consolas" panose="020B0609020204030204" pitchFamily="49" charset="0"/>
                <a:cs typeface="Courier New" panose="02070309020205020404" pitchFamily="49" charset="0"/>
              </a:rPr>
              <a:t>E</a:t>
            </a:r>
            <a:r>
              <a:rPr lang="en-US" altLang="en-US" sz="2000" dirty="0">
                <a:cs typeface="Courier New" panose="02070309020205020404" pitchFamily="49" charset="0"/>
              </a:rPr>
              <a:t> which corresponds to a tuple variable</a:t>
            </a:r>
          </a:p>
          <a:p>
            <a:pPr lvl="1"/>
            <a:endParaRPr lang="en-US" altLang="en-US" sz="2000" dirty="0">
              <a:cs typeface="Courier New" panose="02070309020205020404" pitchFamily="49" charset="0"/>
            </a:endParaRPr>
          </a:p>
          <a:p>
            <a:pPr lvl="1"/>
            <a:r>
              <a:rPr lang="en-US" altLang="en-US" sz="2000" dirty="0">
                <a:cs typeface="Courier New" panose="02070309020205020404" pitchFamily="49" charset="0"/>
              </a:rPr>
              <a:t>The “</a:t>
            </a:r>
            <a:r>
              <a:rPr lang="en-US" altLang="en-US" sz="2000" u="sng" dirty="0">
                <a:latin typeface="Consolas" panose="020B0609020204030204" pitchFamily="49" charset="0"/>
                <a:cs typeface="Courier New" panose="02070309020205020404" pitchFamily="49" charset="0"/>
              </a:rPr>
              <a:t>AS</a:t>
            </a:r>
            <a:r>
              <a:rPr lang="en-US" altLang="en-US" sz="2000" u="sng" dirty="0">
                <a:cs typeface="Courier New" panose="02070309020205020404" pitchFamily="49" charset="0"/>
              </a:rPr>
              <a:t>” may be dropped </a:t>
            </a:r>
            <a:r>
              <a:rPr lang="en-US" altLang="en-US" sz="2000" dirty="0">
                <a:cs typeface="Courier New" panose="02070309020205020404" pitchFamily="49" charset="0"/>
              </a:rPr>
              <a:t>in most SQL implementations</a:t>
            </a:r>
          </a:p>
          <a:p>
            <a:endParaRPr lang="en-US" sz="1600" dirty="0"/>
          </a:p>
        </p:txBody>
      </p:sp>
    </p:spTree>
    <p:extLst>
      <p:ext uri="{BB962C8B-B14F-4D97-AF65-F5344CB8AC3E}">
        <p14:creationId xmlns:p14="http://schemas.microsoft.com/office/powerpoint/2010/main" val="363697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2800" dirty="0"/>
              <a:t>Unspecified </a:t>
            </a:r>
            <a:r>
              <a:rPr lang="en-US" altLang="en-US" sz="2800" dirty="0">
                <a:latin typeface="Consolas" panose="020B0609020204030204" pitchFamily="49" charset="0"/>
              </a:rPr>
              <a:t>WHERE</a:t>
            </a:r>
            <a:r>
              <a:rPr lang="en-US" altLang="en-US" sz="2800" dirty="0"/>
              <a:t> Clause and Use of the Asterisk</a:t>
            </a:r>
          </a:p>
        </p:txBody>
      </p:sp>
      <p:sp>
        <p:nvSpPr>
          <p:cNvPr id="47107" name="Content Placeholder 2"/>
          <p:cNvSpPr>
            <a:spLocks noGrp="1"/>
          </p:cNvSpPr>
          <p:nvPr>
            <p:ph idx="1"/>
          </p:nvPr>
        </p:nvSpPr>
        <p:spPr/>
        <p:txBody>
          <a:bodyPr/>
          <a:lstStyle/>
          <a:p>
            <a:endParaRPr lang="en-US" altLang="en-US" dirty="0"/>
          </a:p>
          <a:p>
            <a:r>
              <a:rPr lang="en-US" altLang="en-US" dirty="0"/>
              <a:t>Missing </a:t>
            </a:r>
            <a:r>
              <a:rPr lang="en-US" altLang="en-US" dirty="0">
                <a:latin typeface="Consolas" panose="020B0609020204030204" pitchFamily="49" charset="0"/>
                <a:cs typeface="Courier New" panose="02070309020205020404" pitchFamily="49" charset="0"/>
              </a:rPr>
              <a:t>WHERE</a:t>
            </a:r>
            <a:r>
              <a:rPr lang="en-US" altLang="en-US" dirty="0">
                <a:latin typeface="Courier New" panose="02070309020205020404" pitchFamily="49" charset="0"/>
                <a:cs typeface="Courier New" panose="02070309020205020404" pitchFamily="49" charset="0"/>
              </a:rPr>
              <a:t> </a:t>
            </a:r>
            <a:r>
              <a:rPr lang="en-US" altLang="en-US" dirty="0"/>
              <a:t>clause </a:t>
            </a:r>
          </a:p>
          <a:p>
            <a:pPr lvl="1"/>
            <a:r>
              <a:rPr lang="en-US" altLang="en-US" u="sng" dirty="0"/>
              <a:t>Indicates no condition on tuple selection</a:t>
            </a:r>
          </a:p>
          <a:p>
            <a:pPr lvl="1"/>
            <a:endParaRPr lang="en-US" altLang="en-US" dirty="0"/>
          </a:p>
          <a:p>
            <a:r>
              <a:rPr lang="en-US" altLang="en-US" dirty="0">
                <a:cs typeface="Courier New" panose="02070309020205020404" pitchFamily="49" charset="0"/>
              </a:rPr>
              <a:t>Effect is a </a:t>
            </a:r>
            <a:r>
              <a:rPr lang="en-US" altLang="en-US" dirty="0">
                <a:latin typeface="Consolas" panose="020B0609020204030204" pitchFamily="49" charset="0"/>
                <a:cs typeface="Courier New" panose="02070309020205020404" pitchFamily="49" charset="0"/>
              </a:rPr>
              <a:t>CROSS PRODUCT</a:t>
            </a:r>
          </a:p>
          <a:p>
            <a:pPr lvl="1"/>
            <a:r>
              <a:rPr lang="en-US" altLang="en-US" u="sng" dirty="0">
                <a:solidFill>
                  <a:srgbClr val="0000FF"/>
                </a:solidFill>
              </a:rPr>
              <a:t>Result is all possible tuple combinations </a:t>
            </a:r>
            <a:r>
              <a:rPr lang="en-US" altLang="en-US" dirty="0"/>
              <a:t>(or the Algebra operation of Cartesian Product– see Ch.8) result </a:t>
            </a:r>
          </a:p>
        </p:txBody>
      </p:sp>
      <p:pic>
        <p:nvPicPr>
          <p:cNvPr id="5" name="그림 4"/>
          <p:cNvPicPr>
            <a:picLocks noChangeAspect="1"/>
          </p:cNvPicPr>
          <p:nvPr/>
        </p:nvPicPr>
        <p:blipFill>
          <a:blip r:embed="rId2"/>
          <a:stretch>
            <a:fillRect/>
          </a:stretch>
        </p:blipFill>
        <p:spPr>
          <a:xfrm>
            <a:off x="809836" y="3789040"/>
            <a:ext cx="7524328" cy="1852688"/>
          </a:xfrm>
          <a:prstGeom prst="rect">
            <a:avLst/>
          </a:prstGeom>
        </p:spPr>
      </p:pic>
      <p:cxnSp>
        <p:nvCxnSpPr>
          <p:cNvPr id="3" name="직선 화살표 연결선 2"/>
          <p:cNvCxnSpPr/>
          <p:nvPr/>
        </p:nvCxnSpPr>
        <p:spPr>
          <a:xfrm>
            <a:off x="179512" y="5229200"/>
            <a:ext cx="630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269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z="2800" dirty="0"/>
              <a:t>Unspecified </a:t>
            </a:r>
            <a:r>
              <a:rPr lang="en-US" altLang="en-US" sz="2800" dirty="0">
                <a:latin typeface="Consolas" panose="020B0609020204030204" pitchFamily="49" charset="0"/>
              </a:rPr>
              <a:t>WHERE</a:t>
            </a:r>
            <a:r>
              <a:rPr lang="en-US" altLang="en-US" sz="2800" dirty="0"/>
              <a:t> Clause and Use of the Asterisk</a:t>
            </a:r>
          </a:p>
        </p:txBody>
      </p:sp>
      <p:pic>
        <p:nvPicPr>
          <p:cNvPr id="5" name="그림 4"/>
          <p:cNvPicPr>
            <a:picLocks noChangeAspect="1"/>
          </p:cNvPicPr>
          <p:nvPr/>
        </p:nvPicPr>
        <p:blipFill>
          <a:blip r:embed="rId2"/>
          <a:stretch>
            <a:fillRect/>
          </a:stretch>
        </p:blipFill>
        <p:spPr>
          <a:xfrm>
            <a:off x="755576" y="1124744"/>
            <a:ext cx="5544616" cy="1365231"/>
          </a:xfrm>
          <a:prstGeom prst="rect">
            <a:avLst/>
          </a:prstGeom>
        </p:spPr>
      </p:pic>
      <p:pic>
        <p:nvPicPr>
          <p:cNvPr id="7" name="그림 6"/>
          <p:cNvPicPr>
            <a:picLocks noChangeAspect="1"/>
          </p:cNvPicPr>
          <p:nvPr/>
        </p:nvPicPr>
        <p:blipFill>
          <a:blip r:embed="rId3"/>
          <a:stretch>
            <a:fillRect/>
          </a:stretch>
        </p:blipFill>
        <p:spPr>
          <a:xfrm>
            <a:off x="5045778" y="1844824"/>
            <a:ext cx="3638649" cy="4469269"/>
          </a:xfrm>
          <a:prstGeom prst="rect">
            <a:avLst/>
          </a:prstGeom>
        </p:spPr>
      </p:pic>
      <p:pic>
        <p:nvPicPr>
          <p:cNvPr id="3" name="그림 2"/>
          <p:cNvPicPr>
            <a:picLocks noChangeAspect="1"/>
          </p:cNvPicPr>
          <p:nvPr/>
        </p:nvPicPr>
        <p:blipFill>
          <a:blip r:embed="rId4"/>
          <a:stretch>
            <a:fillRect/>
          </a:stretch>
        </p:blipFill>
        <p:spPr>
          <a:xfrm>
            <a:off x="2884337" y="2634097"/>
            <a:ext cx="1471639" cy="3714359"/>
          </a:xfrm>
          <a:prstGeom prst="rect">
            <a:avLst/>
          </a:prstGeom>
        </p:spPr>
      </p:pic>
      <p:pic>
        <p:nvPicPr>
          <p:cNvPr id="4" name="그림 3"/>
          <p:cNvPicPr>
            <a:picLocks noChangeAspect="1"/>
          </p:cNvPicPr>
          <p:nvPr/>
        </p:nvPicPr>
        <p:blipFill>
          <a:blip r:embed="rId5"/>
          <a:stretch>
            <a:fillRect/>
          </a:stretch>
        </p:blipFill>
        <p:spPr>
          <a:xfrm>
            <a:off x="770856" y="3068960"/>
            <a:ext cx="1477494" cy="3080911"/>
          </a:xfrm>
          <a:prstGeom prst="rect">
            <a:avLst/>
          </a:prstGeom>
        </p:spPr>
      </p:pic>
      <p:sp>
        <p:nvSpPr>
          <p:cNvPr id="8" name="TextBox 7"/>
          <p:cNvSpPr txBox="1"/>
          <p:nvPr/>
        </p:nvSpPr>
        <p:spPr>
          <a:xfrm>
            <a:off x="1056270" y="3140968"/>
            <a:ext cx="920824" cy="307777"/>
          </a:xfrm>
          <a:prstGeom prst="rect">
            <a:avLst/>
          </a:prstGeom>
          <a:solidFill>
            <a:schemeClr val="bg1"/>
          </a:solidFill>
        </p:spPr>
        <p:txBody>
          <a:bodyPr wrap="square" rtlCol="0">
            <a:spAutoFit/>
          </a:bodyPr>
          <a:lstStyle/>
          <a:p>
            <a:pPr algn="ctr"/>
            <a:r>
              <a:rPr lang="en-US" altLang="ko-KR" sz="1400" b="1" u="sng" dirty="0" err="1"/>
              <a:t>Ssn</a:t>
            </a:r>
            <a:endParaRPr lang="ko-KR" altLang="en-US" sz="1400" b="1" u="sng" dirty="0"/>
          </a:p>
        </p:txBody>
      </p:sp>
    </p:spTree>
    <p:extLst>
      <p:ext uri="{BB962C8B-B14F-4D97-AF65-F5344CB8AC3E}">
        <p14:creationId xmlns:p14="http://schemas.microsoft.com/office/powerpoint/2010/main" val="2739375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6"/>
          <p:cNvSpPr>
            <a:spLocks noGrp="1"/>
          </p:cNvSpPr>
          <p:nvPr>
            <p:ph type="title"/>
          </p:nvPr>
        </p:nvSpPr>
        <p:spPr/>
        <p:txBody>
          <a:bodyPr/>
          <a:lstStyle/>
          <a:p>
            <a:r>
              <a:rPr lang="en-US" altLang="en-US" sz="2800" dirty="0"/>
              <a:t>Unspecified WHERE Clause</a:t>
            </a:r>
            <a:br>
              <a:rPr lang="en-US" altLang="en-US" sz="2800" dirty="0"/>
            </a:br>
            <a:r>
              <a:rPr lang="en-US" altLang="en-US" sz="2800" dirty="0"/>
              <a:t>and Use of the Asterisk (cont’d.)</a:t>
            </a:r>
          </a:p>
        </p:txBody>
      </p:sp>
      <p:sp>
        <p:nvSpPr>
          <p:cNvPr id="48131" name="Content Placeholder 2"/>
          <p:cNvSpPr>
            <a:spLocks noGrp="1"/>
          </p:cNvSpPr>
          <p:nvPr>
            <p:ph idx="1"/>
          </p:nvPr>
        </p:nvSpPr>
        <p:spPr/>
        <p:txBody>
          <a:bodyPr/>
          <a:lstStyle/>
          <a:p>
            <a:endParaRPr lang="en-US" altLang="en-US" dirty="0"/>
          </a:p>
          <a:p>
            <a:r>
              <a:rPr lang="en-US" altLang="en-US" dirty="0"/>
              <a:t>Specify an asterisk (</a:t>
            </a:r>
            <a:r>
              <a:rPr lang="en-US" altLang="en-US" dirty="0">
                <a:latin typeface="Consolas" panose="020B0609020204030204" pitchFamily="49" charset="0"/>
              </a:rPr>
              <a:t>*</a:t>
            </a:r>
            <a:r>
              <a:rPr lang="en-US" altLang="en-US" dirty="0"/>
              <a:t>)</a:t>
            </a:r>
          </a:p>
          <a:p>
            <a:pPr lvl="1"/>
            <a:r>
              <a:rPr lang="en-US" altLang="en-US" dirty="0"/>
              <a:t>Retrieve all the attribute values of the selected tuples</a:t>
            </a:r>
          </a:p>
          <a:p>
            <a:pPr lvl="1"/>
            <a:r>
              <a:rPr lang="en-US" altLang="en-US" dirty="0"/>
              <a:t>The </a:t>
            </a:r>
            <a:r>
              <a:rPr lang="en-US" altLang="en-US" dirty="0">
                <a:latin typeface="Consolas" panose="020B0609020204030204" pitchFamily="49" charset="0"/>
              </a:rPr>
              <a:t>*</a:t>
            </a:r>
            <a:r>
              <a:rPr lang="en-US" altLang="en-US" dirty="0"/>
              <a:t> can be prefixed by the relation name; e.g., EMPLOYEE *</a:t>
            </a:r>
          </a:p>
          <a:p>
            <a:pPr lvl="1"/>
            <a:endParaRPr lang="en-US" altLang="en-US" dirty="0"/>
          </a:p>
        </p:txBody>
      </p:sp>
      <p:pic>
        <p:nvPicPr>
          <p:cNvPr id="2" name="그림 1"/>
          <p:cNvPicPr>
            <a:picLocks noChangeAspect="1"/>
          </p:cNvPicPr>
          <p:nvPr/>
        </p:nvPicPr>
        <p:blipFill>
          <a:blip r:embed="rId2"/>
          <a:stretch>
            <a:fillRect/>
          </a:stretch>
        </p:blipFill>
        <p:spPr>
          <a:xfrm>
            <a:off x="1115616" y="2852936"/>
            <a:ext cx="6696744" cy="2751049"/>
          </a:xfrm>
          <a:prstGeom prst="rect">
            <a:avLst/>
          </a:prstGeom>
        </p:spPr>
      </p:pic>
      <p:sp>
        <p:nvSpPr>
          <p:cNvPr id="3" name="TextBox 2"/>
          <p:cNvSpPr txBox="1"/>
          <p:nvPr/>
        </p:nvSpPr>
        <p:spPr>
          <a:xfrm>
            <a:off x="6372927" y="2668270"/>
            <a:ext cx="1439433" cy="369332"/>
          </a:xfrm>
          <a:prstGeom prst="rect">
            <a:avLst/>
          </a:prstGeom>
          <a:noFill/>
        </p:spPr>
        <p:txBody>
          <a:bodyPr wrap="none" rtlCol="0">
            <a:spAutoFit/>
          </a:bodyPr>
          <a:lstStyle/>
          <a:p>
            <a:r>
              <a:rPr lang="en-US" altLang="ko-KR" dirty="0">
                <a:solidFill>
                  <a:srgbClr val="0000FF"/>
                </a:solidFill>
                <a:latin typeface="Consolas" panose="020B0609020204030204" pitchFamily="49" charset="0"/>
              </a:rPr>
              <a:t>EMPLOYEE.*</a:t>
            </a:r>
            <a:endParaRPr lang="ko-KR" altLang="en-US" dirty="0">
              <a:solidFill>
                <a:srgbClr val="0000FF"/>
              </a:solidFill>
              <a:latin typeface="Consolas" panose="020B0609020204030204" pitchFamily="49" charset="0"/>
            </a:endParaRPr>
          </a:p>
        </p:txBody>
      </p:sp>
      <p:cxnSp>
        <p:nvCxnSpPr>
          <p:cNvPr id="5" name="직선 화살표 연결선 4"/>
          <p:cNvCxnSpPr/>
          <p:nvPr/>
        </p:nvCxnSpPr>
        <p:spPr>
          <a:xfrm>
            <a:off x="323528" y="3015300"/>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3735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6"/>
          <p:cNvSpPr>
            <a:spLocks noGrp="1"/>
          </p:cNvSpPr>
          <p:nvPr>
            <p:ph type="title"/>
          </p:nvPr>
        </p:nvSpPr>
        <p:spPr/>
        <p:txBody>
          <a:bodyPr/>
          <a:lstStyle/>
          <a:p>
            <a:r>
              <a:rPr lang="en-US" altLang="en-US" sz="2800" dirty="0"/>
              <a:t>Unspecified WHERE Clause</a:t>
            </a:r>
            <a:br>
              <a:rPr lang="en-US" altLang="en-US" sz="2800" dirty="0"/>
            </a:br>
            <a:r>
              <a:rPr lang="en-US" altLang="en-US" sz="2800" dirty="0"/>
              <a:t>and Use of the Asterisk (cont’d.)</a:t>
            </a:r>
          </a:p>
        </p:txBody>
      </p:sp>
      <p:pic>
        <p:nvPicPr>
          <p:cNvPr id="2" name="그림 1"/>
          <p:cNvPicPr>
            <a:picLocks noChangeAspect="1"/>
          </p:cNvPicPr>
          <p:nvPr/>
        </p:nvPicPr>
        <p:blipFill>
          <a:blip r:embed="rId2"/>
          <a:stretch>
            <a:fillRect/>
          </a:stretch>
        </p:blipFill>
        <p:spPr>
          <a:xfrm>
            <a:off x="971600" y="1412776"/>
            <a:ext cx="4732709" cy="1944216"/>
          </a:xfrm>
          <a:prstGeom prst="rect">
            <a:avLst/>
          </a:prstGeom>
        </p:spPr>
      </p:pic>
      <p:pic>
        <p:nvPicPr>
          <p:cNvPr id="4" name="그림 3"/>
          <p:cNvPicPr>
            <a:picLocks noChangeAspect="1"/>
          </p:cNvPicPr>
          <p:nvPr/>
        </p:nvPicPr>
        <p:blipFill>
          <a:blip r:embed="rId3"/>
          <a:stretch>
            <a:fillRect/>
          </a:stretch>
        </p:blipFill>
        <p:spPr>
          <a:xfrm>
            <a:off x="899592" y="3933056"/>
            <a:ext cx="7411754" cy="1296144"/>
          </a:xfrm>
          <a:prstGeom prst="rect">
            <a:avLst/>
          </a:prstGeom>
        </p:spPr>
      </p:pic>
    </p:spTree>
    <p:extLst>
      <p:ext uri="{BB962C8B-B14F-4D97-AF65-F5344CB8AC3E}">
        <p14:creationId xmlns:p14="http://schemas.microsoft.com/office/powerpoint/2010/main" val="1165994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Tables as Sets in SQL</a:t>
            </a:r>
          </a:p>
        </p:txBody>
      </p:sp>
      <p:sp>
        <p:nvSpPr>
          <p:cNvPr id="49155" name="Content Placeholder 2"/>
          <p:cNvSpPr>
            <a:spLocks noGrp="1"/>
          </p:cNvSpPr>
          <p:nvPr>
            <p:ph idx="1"/>
          </p:nvPr>
        </p:nvSpPr>
        <p:spPr>
          <a:xfrm>
            <a:off x="457200" y="1052736"/>
            <a:ext cx="8229600" cy="2088232"/>
          </a:xfrm>
        </p:spPr>
        <p:txBody>
          <a:bodyPr>
            <a:normAutofit/>
          </a:bodyPr>
          <a:lstStyle/>
          <a:p>
            <a:r>
              <a:rPr lang="en-US" altLang="en-US" u="sng" dirty="0">
                <a:solidFill>
                  <a:srgbClr val="0000FF"/>
                </a:solidFill>
              </a:rPr>
              <a:t>SQL does not automatically eliminate duplicate tuples </a:t>
            </a:r>
            <a:r>
              <a:rPr lang="en-US" altLang="en-US" dirty="0"/>
              <a:t>in query results </a:t>
            </a:r>
          </a:p>
          <a:p>
            <a:endParaRPr lang="en-US" altLang="en-US" dirty="0"/>
          </a:p>
          <a:p>
            <a:r>
              <a:rPr lang="en-US" altLang="en-US" dirty="0"/>
              <a:t>Use the keyword </a:t>
            </a:r>
            <a:r>
              <a:rPr lang="en-US" altLang="en-US" b="1" dirty="0">
                <a:solidFill>
                  <a:srgbClr val="0000FF"/>
                </a:solidFill>
                <a:latin typeface="Consolas" panose="020B0609020204030204" pitchFamily="49" charset="0"/>
                <a:cs typeface="Courier New" panose="02070309020205020404" pitchFamily="49" charset="0"/>
              </a:rPr>
              <a:t>DISTINCT</a:t>
            </a:r>
            <a:r>
              <a:rPr lang="en-US" altLang="en-US" dirty="0"/>
              <a:t> in the </a:t>
            </a:r>
            <a:r>
              <a:rPr lang="en-US" altLang="en-US" dirty="0">
                <a:latin typeface="Consolas" panose="020B0609020204030204" pitchFamily="49" charset="0"/>
                <a:cs typeface="Courier New" panose="02070309020205020404" pitchFamily="49" charset="0"/>
              </a:rPr>
              <a:t>SELECT</a:t>
            </a:r>
            <a:r>
              <a:rPr lang="en-US" altLang="en-US" dirty="0"/>
              <a:t> clause</a:t>
            </a:r>
          </a:p>
          <a:p>
            <a:pPr lvl="1"/>
            <a:r>
              <a:rPr lang="en-US" altLang="en-US" sz="1600" u="sng" dirty="0"/>
              <a:t>Only distinct tuples should remain in the result</a:t>
            </a:r>
          </a:p>
        </p:txBody>
      </p:sp>
      <p:pic>
        <p:nvPicPr>
          <p:cNvPr id="4" name="그림 3"/>
          <p:cNvPicPr>
            <a:picLocks noChangeAspect="1"/>
          </p:cNvPicPr>
          <p:nvPr/>
        </p:nvPicPr>
        <p:blipFill>
          <a:blip r:embed="rId2"/>
          <a:stretch>
            <a:fillRect/>
          </a:stretch>
        </p:blipFill>
        <p:spPr>
          <a:xfrm>
            <a:off x="640783" y="3356992"/>
            <a:ext cx="7862434" cy="2061491"/>
          </a:xfrm>
          <a:prstGeom prst="rect">
            <a:avLst/>
          </a:prstGeom>
        </p:spPr>
      </p:pic>
      <p:pic>
        <p:nvPicPr>
          <p:cNvPr id="8" name="그림 7"/>
          <p:cNvPicPr>
            <a:picLocks noChangeAspect="1"/>
          </p:cNvPicPr>
          <p:nvPr/>
        </p:nvPicPr>
        <p:blipFill>
          <a:blip r:embed="rId3"/>
          <a:stretch>
            <a:fillRect/>
          </a:stretch>
        </p:blipFill>
        <p:spPr>
          <a:xfrm>
            <a:off x="4932040" y="3933056"/>
            <a:ext cx="3113859" cy="2586409"/>
          </a:xfrm>
          <a:prstGeom prst="rect">
            <a:avLst/>
          </a:prstGeom>
        </p:spPr>
      </p:pic>
      <p:cxnSp>
        <p:nvCxnSpPr>
          <p:cNvPr id="3" name="직선 화살표 연결선 2"/>
          <p:cNvCxnSpPr/>
          <p:nvPr/>
        </p:nvCxnSpPr>
        <p:spPr>
          <a:xfrm>
            <a:off x="205172" y="4869160"/>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0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5"/>
          <p:cNvSpPr>
            <a:spLocks noGrp="1"/>
          </p:cNvSpPr>
          <p:nvPr>
            <p:ph type="title"/>
          </p:nvPr>
        </p:nvSpPr>
        <p:spPr/>
        <p:txBody>
          <a:bodyPr/>
          <a:lstStyle/>
          <a:p>
            <a:r>
              <a:rPr lang="en-US" altLang="en-US"/>
              <a:t>Tables as Sets in SQL (cont’d.)</a:t>
            </a:r>
          </a:p>
        </p:txBody>
      </p:sp>
      <p:sp>
        <p:nvSpPr>
          <p:cNvPr id="50179" name="Content Placeholder 2"/>
          <p:cNvSpPr>
            <a:spLocks noGrp="1"/>
          </p:cNvSpPr>
          <p:nvPr>
            <p:ph idx="1"/>
          </p:nvPr>
        </p:nvSpPr>
        <p:spPr>
          <a:xfrm>
            <a:off x="457200" y="1052736"/>
            <a:ext cx="8229600" cy="1512168"/>
          </a:xfrm>
        </p:spPr>
        <p:txBody>
          <a:bodyPr/>
          <a:lstStyle/>
          <a:p>
            <a:r>
              <a:rPr lang="en-US" altLang="en-US" dirty="0"/>
              <a:t>Set operations</a:t>
            </a:r>
          </a:p>
          <a:p>
            <a:pPr lvl="1"/>
            <a:r>
              <a:rPr lang="en-US" altLang="en-US" b="1" dirty="0">
                <a:solidFill>
                  <a:srgbClr val="0000FF"/>
                </a:solidFill>
                <a:latin typeface="Consolas" panose="020B0609020204030204" pitchFamily="49" charset="0"/>
                <a:cs typeface="Courier New" panose="02070309020205020404" pitchFamily="49" charset="0"/>
              </a:rPr>
              <a:t>UNION</a:t>
            </a:r>
            <a:r>
              <a:rPr lang="en-US" altLang="en-US" dirty="0">
                <a:solidFill>
                  <a:srgbClr val="0000FF"/>
                </a:solidFill>
              </a:rPr>
              <a:t>, </a:t>
            </a:r>
            <a:r>
              <a:rPr lang="en-US" altLang="en-US" b="1" dirty="0">
                <a:solidFill>
                  <a:srgbClr val="0000FF"/>
                </a:solidFill>
                <a:latin typeface="Consolas" panose="020B0609020204030204" pitchFamily="49" charset="0"/>
                <a:cs typeface="Courier New" panose="02070309020205020404" pitchFamily="49" charset="0"/>
              </a:rPr>
              <a:t>EXCEPT</a:t>
            </a:r>
            <a:r>
              <a:rPr lang="en-US" altLang="en-US" dirty="0">
                <a:solidFill>
                  <a:srgbClr val="0000FF"/>
                </a:solidFill>
              </a:rPr>
              <a:t> (difference), </a:t>
            </a:r>
            <a:r>
              <a:rPr lang="en-US" altLang="en-US" b="1" dirty="0">
                <a:solidFill>
                  <a:srgbClr val="0000FF"/>
                </a:solidFill>
                <a:latin typeface="Consolas" panose="020B0609020204030204" pitchFamily="49" charset="0"/>
                <a:cs typeface="Courier New" panose="02070309020205020404" pitchFamily="49" charset="0"/>
              </a:rPr>
              <a:t>INTERSECT</a:t>
            </a:r>
          </a:p>
          <a:p>
            <a:pPr lvl="1"/>
            <a:r>
              <a:rPr lang="en-US" altLang="en-US" dirty="0"/>
              <a:t>Type compatibility is needed for these operations to be valid</a:t>
            </a:r>
          </a:p>
        </p:txBody>
      </p:sp>
      <p:pic>
        <p:nvPicPr>
          <p:cNvPr id="4" name="그림 3"/>
          <p:cNvPicPr>
            <a:picLocks noChangeAspect="1"/>
          </p:cNvPicPr>
          <p:nvPr/>
        </p:nvPicPr>
        <p:blipFill>
          <a:blip r:embed="rId2"/>
          <a:stretch>
            <a:fillRect/>
          </a:stretch>
        </p:blipFill>
        <p:spPr>
          <a:xfrm>
            <a:off x="755830" y="2636912"/>
            <a:ext cx="7632341" cy="3446863"/>
          </a:xfrm>
          <a:prstGeom prst="rect">
            <a:avLst/>
          </a:prstGeom>
        </p:spPr>
      </p:pic>
      <p:cxnSp>
        <p:nvCxnSpPr>
          <p:cNvPr id="3" name="직선 화살표 연결선 2"/>
          <p:cNvCxnSpPr/>
          <p:nvPr/>
        </p:nvCxnSpPr>
        <p:spPr>
          <a:xfrm>
            <a:off x="107504" y="4869160"/>
            <a:ext cx="144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24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dirty="0" smtClean="0"/>
              <a:t>Relational Operations</a:t>
            </a:r>
            <a:endParaRPr lang="ko-KR" altLang="en-US" dirty="0"/>
          </a:p>
        </p:txBody>
      </p:sp>
      <p:sp>
        <p:nvSpPr>
          <p:cNvPr id="3" name="내용 개체 틀 2"/>
          <p:cNvSpPr>
            <a:spLocks noGrp="1"/>
          </p:cNvSpPr>
          <p:nvPr>
            <p:ph idx="1"/>
          </p:nvPr>
        </p:nvSpPr>
        <p:spPr/>
        <p:txBody>
          <a:bodyPr/>
          <a:lstStyle/>
          <a:p>
            <a:r>
              <a:rPr lang="en-US" altLang="ko-KR" dirty="0" smtClean="0">
                <a:solidFill>
                  <a:srgbClr val="0000FF"/>
                </a:solidFill>
              </a:rPr>
              <a:t>Relational Algebra </a:t>
            </a:r>
          </a:p>
          <a:p>
            <a:r>
              <a:rPr lang="en-US" altLang="ko-KR" dirty="0" smtClean="0"/>
              <a:t>Relational Calculus </a:t>
            </a:r>
          </a:p>
          <a:p>
            <a:pPr lvl="1"/>
            <a:r>
              <a:rPr lang="en-US" altLang="ko-KR" dirty="0" smtClean="0">
                <a:solidFill>
                  <a:srgbClr val="0000FF"/>
                </a:solidFill>
              </a:rPr>
              <a:t>Tuple relational calculus </a:t>
            </a:r>
          </a:p>
          <a:p>
            <a:pPr lvl="1"/>
            <a:r>
              <a:rPr lang="en-US" altLang="ko-KR" dirty="0"/>
              <a:t>Domain relational calculus </a:t>
            </a:r>
            <a:endParaRPr lang="ko-KR" altLang="en-US" dirty="0"/>
          </a:p>
        </p:txBody>
      </p:sp>
    </p:spTree>
    <p:extLst>
      <p:ext uri="{BB962C8B-B14F-4D97-AF65-F5344CB8AC3E}">
        <p14:creationId xmlns:p14="http://schemas.microsoft.com/office/powerpoint/2010/main" val="479541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5"/>
          <p:cNvSpPr>
            <a:spLocks noGrp="1"/>
          </p:cNvSpPr>
          <p:nvPr>
            <p:ph type="title"/>
          </p:nvPr>
        </p:nvSpPr>
        <p:spPr/>
        <p:txBody>
          <a:bodyPr/>
          <a:lstStyle/>
          <a:p>
            <a:r>
              <a:rPr lang="en-US" altLang="en-US"/>
              <a:t>Tables as Sets in SQL (cont’d.)</a:t>
            </a:r>
          </a:p>
        </p:txBody>
      </p:sp>
      <p:sp>
        <p:nvSpPr>
          <p:cNvPr id="50179" name="Content Placeholder 2"/>
          <p:cNvSpPr>
            <a:spLocks noGrp="1"/>
          </p:cNvSpPr>
          <p:nvPr>
            <p:ph idx="1"/>
          </p:nvPr>
        </p:nvSpPr>
        <p:spPr>
          <a:xfrm>
            <a:off x="457200" y="1052736"/>
            <a:ext cx="8229600" cy="1440160"/>
          </a:xfrm>
        </p:spPr>
        <p:txBody>
          <a:bodyPr/>
          <a:lstStyle/>
          <a:p>
            <a:r>
              <a:rPr lang="en-US" altLang="en-US" dirty="0"/>
              <a:t>Set operations</a:t>
            </a:r>
          </a:p>
          <a:p>
            <a:pPr lvl="1"/>
            <a:r>
              <a:rPr lang="en-US" altLang="en-US" dirty="0"/>
              <a:t>Corresponding </a:t>
            </a:r>
            <a:r>
              <a:rPr lang="en-US" altLang="en-US" u="sng" dirty="0"/>
              <a:t>multiset operations</a:t>
            </a:r>
            <a:r>
              <a:rPr lang="en-US" altLang="en-US" dirty="0"/>
              <a:t>: </a:t>
            </a:r>
            <a:r>
              <a:rPr lang="en-US" altLang="en-US" dirty="0">
                <a:solidFill>
                  <a:srgbClr val="0000FF"/>
                </a:solidFill>
                <a:latin typeface="Consolas" panose="020B0609020204030204" pitchFamily="49" charset="0"/>
                <a:cs typeface="Courier New" panose="02070309020205020404" pitchFamily="49" charset="0"/>
              </a:rPr>
              <a:t>UNION</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ALL</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EXCEPT</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ALL</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INTERSECT</a:t>
            </a:r>
            <a:r>
              <a:rPr lang="en-US" altLang="en-US" dirty="0">
                <a:solidFill>
                  <a:srgbClr val="0000FF"/>
                </a:solidFill>
                <a:latin typeface="Consolas" panose="020B0609020204030204" pitchFamily="49" charset="0"/>
              </a:rPr>
              <a:t> </a:t>
            </a:r>
            <a:r>
              <a:rPr lang="en-US" altLang="en-US" dirty="0">
                <a:solidFill>
                  <a:srgbClr val="0000FF"/>
                </a:solidFill>
                <a:latin typeface="Consolas" panose="020B0609020204030204" pitchFamily="49" charset="0"/>
                <a:cs typeface="Courier New" panose="02070309020205020404" pitchFamily="49" charset="0"/>
              </a:rPr>
              <a:t>ALL</a:t>
            </a:r>
            <a:r>
              <a:rPr lang="en-US" altLang="en-US" dirty="0"/>
              <a:t>)</a:t>
            </a:r>
          </a:p>
        </p:txBody>
      </p:sp>
      <p:sp>
        <p:nvSpPr>
          <p:cNvPr id="6" name="Title 1"/>
          <p:cNvSpPr txBox="1">
            <a:spLocks/>
          </p:cNvSpPr>
          <p:nvPr/>
        </p:nvSpPr>
        <p:spPr>
          <a:xfrm>
            <a:off x="1223628" y="5589240"/>
            <a:ext cx="6696744" cy="6858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1" kern="1200">
                <a:solidFill>
                  <a:schemeClr val="tx1"/>
                </a:solidFill>
                <a:latin typeface="+mn-ea"/>
                <a:ea typeface="+mn-ea"/>
                <a:cs typeface="+mj-cs"/>
              </a:defRPr>
            </a:lvl1pPr>
          </a:lstStyle>
          <a:p>
            <a:r>
              <a:rPr lang="en-US" altLang="ko-KR" sz="1200" dirty="0"/>
              <a:t>Figure 6.5   The results of SQL multiset operations. (a) Two tables, </a:t>
            </a:r>
            <a:r>
              <a:rPr lang="en-US" altLang="ko-KR" sz="1200" dirty="0">
                <a:latin typeface="Consolas" panose="020B0609020204030204" pitchFamily="49" charset="0"/>
              </a:rPr>
              <a:t>R(A)</a:t>
            </a:r>
            <a:r>
              <a:rPr lang="en-US" altLang="ko-KR" sz="1200" dirty="0"/>
              <a:t> and </a:t>
            </a:r>
            <a:r>
              <a:rPr lang="en-US" altLang="ko-KR" sz="1200" dirty="0">
                <a:latin typeface="Consolas" panose="020B0609020204030204" pitchFamily="49" charset="0"/>
              </a:rPr>
              <a:t>S(A)</a:t>
            </a:r>
            <a:r>
              <a:rPr lang="en-US" altLang="ko-KR" sz="1200" dirty="0"/>
              <a:t>. (b) </a:t>
            </a:r>
            <a:r>
              <a:rPr lang="en-US" altLang="ko-KR" sz="1200" dirty="0">
                <a:latin typeface="Consolas" panose="020B0609020204030204" pitchFamily="49" charset="0"/>
              </a:rPr>
              <a:t>R(A) UNION ALL S(A)</a:t>
            </a:r>
            <a:r>
              <a:rPr lang="en-US" altLang="ko-KR" sz="1200" dirty="0"/>
              <a:t>. (c) </a:t>
            </a:r>
            <a:r>
              <a:rPr lang="en-US" altLang="ko-KR" sz="1200" dirty="0">
                <a:latin typeface="Consolas" panose="020B0609020204030204" pitchFamily="49" charset="0"/>
              </a:rPr>
              <a:t>R(A) EXCEPT ALL S(A)</a:t>
            </a:r>
            <a:r>
              <a:rPr lang="en-US" altLang="ko-KR" sz="1200" dirty="0"/>
              <a:t>. (d) </a:t>
            </a:r>
            <a:r>
              <a:rPr lang="en-US" altLang="ko-KR" sz="1200" dirty="0">
                <a:latin typeface="Consolas" panose="020B0609020204030204" pitchFamily="49" charset="0"/>
              </a:rPr>
              <a:t>R(A) INTERSECT ALL S(A)</a:t>
            </a:r>
            <a:r>
              <a:rPr lang="en-US" altLang="ko-KR" sz="1200" dirty="0"/>
              <a:t>.</a:t>
            </a:r>
          </a:p>
        </p:txBody>
      </p:sp>
      <p:pic>
        <p:nvPicPr>
          <p:cNvPr id="7" name="Picture 2" descr="fig06_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1232" y="2418680"/>
            <a:ext cx="6101536" cy="308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07504" y="2852936"/>
            <a:ext cx="1511889" cy="646331"/>
          </a:xfrm>
          <a:prstGeom prst="rect">
            <a:avLst/>
          </a:prstGeom>
          <a:noFill/>
        </p:spPr>
        <p:txBody>
          <a:bodyPr wrap="none" rtlCol="0">
            <a:spAutoFit/>
          </a:bodyPr>
          <a:lstStyle/>
          <a:p>
            <a:r>
              <a:rPr lang="en-US" altLang="ko-KR" sz="1200" dirty="0" smtClean="0"/>
              <a:t>SELECT * FROM R</a:t>
            </a:r>
          </a:p>
          <a:p>
            <a:r>
              <a:rPr lang="en-US" altLang="ko-KR" sz="1200" b="1" dirty="0" smtClean="0">
                <a:solidFill>
                  <a:srgbClr val="0000FF"/>
                </a:solidFill>
              </a:rPr>
              <a:t>UNION</a:t>
            </a:r>
          </a:p>
          <a:p>
            <a:r>
              <a:rPr lang="en-US" altLang="ko-KR" sz="1200" dirty="0" smtClean="0"/>
              <a:t>SELECT * FROM S; </a:t>
            </a:r>
          </a:p>
        </p:txBody>
      </p:sp>
      <p:sp>
        <p:nvSpPr>
          <p:cNvPr id="8" name="TextBox 7"/>
          <p:cNvSpPr txBox="1"/>
          <p:nvPr/>
        </p:nvSpPr>
        <p:spPr>
          <a:xfrm>
            <a:off x="107504" y="3684277"/>
            <a:ext cx="1511889" cy="646331"/>
          </a:xfrm>
          <a:prstGeom prst="rect">
            <a:avLst/>
          </a:prstGeom>
          <a:noFill/>
        </p:spPr>
        <p:txBody>
          <a:bodyPr wrap="none" rtlCol="0">
            <a:spAutoFit/>
          </a:bodyPr>
          <a:lstStyle/>
          <a:p>
            <a:r>
              <a:rPr lang="en-US" altLang="ko-KR" sz="1200" dirty="0" smtClean="0"/>
              <a:t>SELECT * FROM R</a:t>
            </a:r>
          </a:p>
          <a:p>
            <a:r>
              <a:rPr lang="en-US" altLang="ko-KR" sz="1200" b="1" dirty="0" smtClean="0">
                <a:solidFill>
                  <a:srgbClr val="0000FF"/>
                </a:solidFill>
              </a:rPr>
              <a:t>UNION ALL</a:t>
            </a:r>
          </a:p>
          <a:p>
            <a:r>
              <a:rPr lang="en-US" altLang="ko-KR" sz="1200" dirty="0" smtClean="0"/>
              <a:t>SELECT * FROM S; </a:t>
            </a:r>
          </a:p>
        </p:txBody>
      </p:sp>
      <p:sp>
        <p:nvSpPr>
          <p:cNvPr id="9" name="TextBox 8"/>
          <p:cNvSpPr txBox="1"/>
          <p:nvPr/>
        </p:nvSpPr>
        <p:spPr>
          <a:xfrm>
            <a:off x="84991" y="4480302"/>
            <a:ext cx="1511889" cy="646331"/>
          </a:xfrm>
          <a:prstGeom prst="rect">
            <a:avLst/>
          </a:prstGeom>
          <a:noFill/>
        </p:spPr>
        <p:txBody>
          <a:bodyPr wrap="none" rtlCol="0">
            <a:spAutoFit/>
          </a:bodyPr>
          <a:lstStyle/>
          <a:p>
            <a:r>
              <a:rPr lang="en-US" altLang="ko-KR" sz="1200" dirty="0" smtClean="0"/>
              <a:t>SELECT * FROM R</a:t>
            </a:r>
          </a:p>
          <a:p>
            <a:r>
              <a:rPr lang="en-US" altLang="ko-KR" sz="1200" b="1" dirty="0" smtClean="0">
                <a:solidFill>
                  <a:srgbClr val="0000FF"/>
                </a:solidFill>
              </a:rPr>
              <a:t>INTERSECT</a:t>
            </a:r>
          </a:p>
          <a:p>
            <a:r>
              <a:rPr lang="en-US" altLang="ko-KR" sz="1200" dirty="0" smtClean="0"/>
              <a:t>SELECT * FROM S; </a:t>
            </a:r>
          </a:p>
        </p:txBody>
      </p:sp>
      <p:sp>
        <p:nvSpPr>
          <p:cNvPr id="10" name="TextBox 9"/>
          <p:cNvSpPr txBox="1"/>
          <p:nvPr/>
        </p:nvSpPr>
        <p:spPr>
          <a:xfrm>
            <a:off x="69963" y="5208761"/>
            <a:ext cx="1511889" cy="646331"/>
          </a:xfrm>
          <a:prstGeom prst="rect">
            <a:avLst/>
          </a:prstGeom>
          <a:noFill/>
        </p:spPr>
        <p:txBody>
          <a:bodyPr wrap="none" rtlCol="0">
            <a:spAutoFit/>
          </a:bodyPr>
          <a:lstStyle/>
          <a:p>
            <a:r>
              <a:rPr lang="en-US" altLang="ko-KR" sz="1200" dirty="0" smtClean="0"/>
              <a:t>SELECT * FROM R</a:t>
            </a:r>
          </a:p>
          <a:p>
            <a:r>
              <a:rPr lang="en-US" altLang="ko-KR" sz="1200" b="1" dirty="0" smtClean="0">
                <a:solidFill>
                  <a:srgbClr val="0000FF"/>
                </a:solidFill>
              </a:rPr>
              <a:t>INTERSECT ALL</a:t>
            </a:r>
          </a:p>
          <a:p>
            <a:r>
              <a:rPr lang="en-US" altLang="ko-KR" sz="1200" dirty="0" smtClean="0"/>
              <a:t>SELECT * FROM S; </a:t>
            </a:r>
          </a:p>
        </p:txBody>
      </p:sp>
      <p:sp>
        <p:nvSpPr>
          <p:cNvPr id="11" name="TextBox 10"/>
          <p:cNvSpPr txBox="1"/>
          <p:nvPr/>
        </p:nvSpPr>
        <p:spPr>
          <a:xfrm>
            <a:off x="2051720" y="4942909"/>
            <a:ext cx="1511889" cy="646331"/>
          </a:xfrm>
          <a:prstGeom prst="rect">
            <a:avLst/>
          </a:prstGeom>
          <a:noFill/>
        </p:spPr>
        <p:txBody>
          <a:bodyPr wrap="none" rtlCol="0">
            <a:spAutoFit/>
          </a:bodyPr>
          <a:lstStyle/>
          <a:p>
            <a:r>
              <a:rPr lang="en-US" altLang="ko-KR" sz="1200" dirty="0" smtClean="0"/>
              <a:t>SELECT * FROM R</a:t>
            </a:r>
          </a:p>
          <a:p>
            <a:r>
              <a:rPr lang="en-US" altLang="ko-KR" sz="1200" b="1" dirty="0" smtClean="0">
                <a:solidFill>
                  <a:srgbClr val="0000FF"/>
                </a:solidFill>
              </a:rPr>
              <a:t>MINUS</a:t>
            </a:r>
          </a:p>
          <a:p>
            <a:r>
              <a:rPr lang="en-US" altLang="ko-KR" sz="1200" dirty="0" smtClean="0"/>
              <a:t>SELECT * FROM S; </a:t>
            </a:r>
          </a:p>
        </p:txBody>
      </p:sp>
    </p:spTree>
    <p:extLst>
      <p:ext uri="{BB962C8B-B14F-4D97-AF65-F5344CB8AC3E}">
        <p14:creationId xmlns:p14="http://schemas.microsoft.com/office/powerpoint/2010/main" val="2337309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sz="2800" dirty="0"/>
              <a:t>Substring Pattern Matching and Arithmetic Operators</a:t>
            </a:r>
            <a:endParaRPr lang="ko-KR" altLang="en-US" sz="2800" dirty="0"/>
          </a:p>
        </p:txBody>
      </p:sp>
      <p:sp>
        <p:nvSpPr>
          <p:cNvPr id="3" name="내용 개체 틀 2"/>
          <p:cNvSpPr>
            <a:spLocks noGrp="1"/>
          </p:cNvSpPr>
          <p:nvPr>
            <p:ph idx="1"/>
          </p:nvPr>
        </p:nvSpPr>
        <p:spPr/>
        <p:txBody>
          <a:bodyPr/>
          <a:lstStyle/>
          <a:p>
            <a:r>
              <a:rPr lang="en-US" altLang="en-US" dirty="0">
                <a:solidFill>
                  <a:srgbClr val="0000FF"/>
                </a:solidFill>
                <a:latin typeface="Consolas" panose="020B0609020204030204" pitchFamily="49" charset="0"/>
                <a:cs typeface="Courier New" panose="02070309020205020404" pitchFamily="49" charset="0"/>
              </a:rPr>
              <a:t>LIKE</a:t>
            </a:r>
            <a:r>
              <a:rPr lang="en-US" altLang="en-US" dirty="0"/>
              <a:t> comparison operator</a:t>
            </a:r>
          </a:p>
          <a:p>
            <a:pPr lvl="1"/>
            <a:r>
              <a:rPr lang="en-US" altLang="en-US" dirty="0"/>
              <a:t>Used for string </a:t>
            </a:r>
            <a:r>
              <a:rPr lang="en-US" altLang="en-US" b="1" dirty="0"/>
              <a:t>pattern matching</a:t>
            </a:r>
          </a:p>
          <a:p>
            <a:pPr lvl="1"/>
            <a:r>
              <a:rPr lang="en-US" altLang="en-US" u="sng" dirty="0"/>
              <a:t>% replaces an arbitrary number of zero or more characters</a:t>
            </a:r>
          </a:p>
          <a:p>
            <a:pPr lvl="1"/>
            <a:r>
              <a:rPr lang="en-US" altLang="en-US" dirty="0">
                <a:solidFill>
                  <a:srgbClr val="0000FF"/>
                </a:solidFill>
              </a:rPr>
              <a:t>underscore (_) replaces a single character</a:t>
            </a:r>
          </a:p>
          <a:p>
            <a:pPr lvl="1"/>
            <a:r>
              <a:rPr lang="en-US" altLang="en-US" dirty="0"/>
              <a:t>Examples: </a:t>
            </a:r>
            <a:r>
              <a:rPr lang="en-US" altLang="ko-KR" b="1" dirty="0">
                <a:latin typeface="Consolas" panose="020B0609020204030204" pitchFamily="49" charset="0"/>
              </a:rPr>
              <a:t>WHERE</a:t>
            </a:r>
            <a:r>
              <a:rPr lang="en-US" altLang="ko-KR" dirty="0"/>
              <a:t> Address </a:t>
            </a:r>
            <a:r>
              <a:rPr lang="en-US" altLang="ko-KR" b="1" dirty="0">
                <a:latin typeface="Consolas" panose="020B0609020204030204" pitchFamily="49" charset="0"/>
              </a:rPr>
              <a:t>LIKE</a:t>
            </a:r>
            <a:r>
              <a:rPr lang="en-US" altLang="ko-KR" dirty="0"/>
              <a:t> ‘%</a:t>
            </a:r>
            <a:r>
              <a:rPr lang="en-US" altLang="ko-KR" dirty="0" err="1"/>
              <a:t>Houston,TX</a:t>
            </a:r>
            <a:r>
              <a:rPr lang="en-US" altLang="ko-KR" dirty="0"/>
              <a:t>%’;</a:t>
            </a:r>
          </a:p>
          <a:p>
            <a:pPr lvl="1"/>
            <a:r>
              <a:rPr lang="en-US" altLang="ko-KR" b="1" dirty="0">
                <a:latin typeface="Consolas" panose="020B0609020204030204" pitchFamily="49" charset="0"/>
              </a:rPr>
              <a:t>WHERE</a:t>
            </a:r>
            <a:r>
              <a:rPr lang="en-US" altLang="ko-KR" dirty="0"/>
              <a:t> </a:t>
            </a:r>
            <a:r>
              <a:rPr lang="en-US" altLang="ko-KR" dirty="0" err="1"/>
              <a:t>Ssn</a:t>
            </a:r>
            <a:r>
              <a:rPr lang="en-US" altLang="ko-KR" dirty="0"/>
              <a:t> </a:t>
            </a:r>
            <a:r>
              <a:rPr lang="en-US" altLang="ko-KR" b="1" dirty="0">
                <a:latin typeface="Consolas" panose="020B0609020204030204" pitchFamily="49" charset="0"/>
              </a:rPr>
              <a:t>LIKE</a:t>
            </a:r>
            <a:r>
              <a:rPr lang="en-US" altLang="ko-KR" dirty="0"/>
              <a:t> ‘_ _ 1_ _ 8901’;</a:t>
            </a:r>
          </a:p>
          <a:p>
            <a:pPr lvl="1"/>
            <a:endParaRPr lang="en-US" altLang="en-US" dirty="0"/>
          </a:p>
        </p:txBody>
      </p:sp>
      <p:pic>
        <p:nvPicPr>
          <p:cNvPr id="5" name="그림 4"/>
          <p:cNvPicPr>
            <a:picLocks noChangeAspect="1"/>
          </p:cNvPicPr>
          <p:nvPr/>
        </p:nvPicPr>
        <p:blipFill>
          <a:blip r:embed="rId2"/>
          <a:stretch>
            <a:fillRect/>
          </a:stretch>
        </p:blipFill>
        <p:spPr>
          <a:xfrm>
            <a:off x="1259632" y="3356992"/>
            <a:ext cx="6922628" cy="1298491"/>
          </a:xfrm>
          <a:prstGeom prst="rect">
            <a:avLst/>
          </a:prstGeom>
        </p:spPr>
      </p:pic>
      <p:pic>
        <p:nvPicPr>
          <p:cNvPr id="6" name="그림 5"/>
          <p:cNvPicPr>
            <a:picLocks noChangeAspect="1"/>
          </p:cNvPicPr>
          <p:nvPr/>
        </p:nvPicPr>
        <p:blipFill>
          <a:blip r:embed="rId3"/>
          <a:stretch>
            <a:fillRect/>
          </a:stretch>
        </p:blipFill>
        <p:spPr>
          <a:xfrm>
            <a:off x="1259632" y="4948112"/>
            <a:ext cx="5783362" cy="1140587"/>
          </a:xfrm>
          <a:prstGeom prst="rect">
            <a:avLst/>
          </a:prstGeom>
        </p:spPr>
      </p:pic>
    </p:spTree>
    <p:extLst>
      <p:ext uri="{BB962C8B-B14F-4D97-AF65-F5344CB8AC3E}">
        <p14:creationId xmlns:p14="http://schemas.microsoft.com/office/powerpoint/2010/main" val="2853516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sz="2800" dirty="0"/>
              <a:t>Substring Pattern Matching and Arithmetic Operators</a:t>
            </a:r>
            <a:endParaRPr lang="ko-KR" altLang="en-US" sz="2800" dirty="0"/>
          </a:p>
        </p:txBody>
      </p:sp>
      <p:sp>
        <p:nvSpPr>
          <p:cNvPr id="8" name="직사각형 7"/>
          <p:cNvSpPr/>
          <p:nvPr/>
        </p:nvSpPr>
        <p:spPr>
          <a:xfrm>
            <a:off x="611560" y="1268760"/>
            <a:ext cx="8075240" cy="2154436"/>
          </a:xfrm>
          <a:prstGeom prst="rect">
            <a:avLst/>
          </a:prstGeom>
        </p:spPr>
        <p:txBody>
          <a:bodyPr wrap="square">
            <a:spAutoFit/>
          </a:bodyPr>
          <a:lstStyle/>
          <a:p>
            <a:r>
              <a:rPr lang="en-US" altLang="ko-KR" sz="1400" b="1" dirty="0" err="1">
                <a:latin typeface="Consolas" panose="020B0609020204030204" pitchFamily="49" charset="0"/>
              </a:rPr>
              <a:t>mysql</a:t>
            </a:r>
            <a:r>
              <a:rPr lang="en-US" altLang="ko-KR" sz="1400" b="1" dirty="0">
                <a:latin typeface="Consolas" panose="020B0609020204030204" pitchFamily="49" charset="0"/>
              </a:rPr>
              <a:t>&gt; select employees.* from employees where </a:t>
            </a:r>
            <a:r>
              <a:rPr lang="en-US" altLang="ko-KR" sz="1400" b="1" dirty="0" err="1">
                <a:latin typeface="Consolas" panose="020B0609020204030204" pitchFamily="49" charset="0"/>
              </a:rPr>
              <a:t>last_name</a:t>
            </a:r>
            <a:r>
              <a:rPr lang="en-US" altLang="ko-KR" sz="1400" b="1" dirty="0">
                <a:latin typeface="Consolas" panose="020B0609020204030204" pitchFamily="49" charset="0"/>
              </a:rPr>
              <a:t> like '%mm%' limit 5;</a:t>
            </a:r>
            <a:endParaRPr lang="en-US" altLang="ko-KR" sz="1100" b="1" dirty="0">
              <a:latin typeface="Consolas" panose="020B0609020204030204" pitchFamily="49" charset="0"/>
            </a:endParaRP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a:t>
            </a:r>
            <a:r>
              <a:rPr lang="en-US" altLang="ko-KR" sz="1200" dirty="0" err="1">
                <a:latin typeface="Consolas" panose="020B0609020204030204" pitchFamily="49" charset="0"/>
              </a:rPr>
              <a:t>birth_date</a:t>
            </a:r>
            <a:r>
              <a:rPr lang="en-US" altLang="ko-KR" sz="1200" dirty="0">
                <a:latin typeface="Consolas" panose="020B0609020204030204" pitchFamily="49" charset="0"/>
              </a:rPr>
              <a:t> | </a:t>
            </a:r>
            <a:r>
              <a:rPr lang="en-US" altLang="ko-KR" sz="1200" dirty="0" err="1">
                <a:latin typeface="Consolas" panose="020B0609020204030204" pitchFamily="49" charset="0"/>
              </a:rPr>
              <a:t>first_name</a:t>
            </a:r>
            <a:r>
              <a:rPr lang="en-US" altLang="ko-KR" sz="1200" dirty="0">
                <a:latin typeface="Consolas" panose="020B0609020204030204" pitchFamily="49" charset="0"/>
              </a:rPr>
              <a:t> | </a:t>
            </a:r>
            <a:r>
              <a:rPr lang="en-US" altLang="ko-KR" sz="1200" dirty="0" err="1">
                <a:latin typeface="Consolas" panose="020B0609020204030204" pitchFamily="49" charset="0"/>
              </a:rPr>
              <a:t>last_name</a:t>
            </a:r>
            <a:r>
              <a:rPr lang="en-US" altLang="ko-KR" sz="1200" dirty="0">
                <a:latin typeface="Consolas" panose="020B0609020204030204" pitchFamily="49" charset="0"/>
              </a:rPr>
              <a:t>     | gender | </a:t>
            </a:r>
            <a:r>
              <a:rPr lang="en-US" altLang="ko-KR" sz="1200" dirty="0" err="1">
                <a:latin typeface="Consolas" panose="020B0609020204030204" pitchFamily="49" charset="0"/>
              </a:rPr>
              <a:t>hire_date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10002 | 1964-06-02 | Bezalel    | Simmel        | F      | 1985-11-21 |</a:t>
            </a:r>
          </a:p>
          <a:p>
            <a:r>
              <a:rPr lang="en-US" altLang="ko-KR" sz="1200" dirty="0">
                <a:latin typeface="Consolas" panose="020B0609020204030204" pitchFamily="49" charset="0"/>
              </a:rPr>
              <a:t>|  10301 | 1962-08-26 | Lucien     | </a:t>
            </a:r>
            <a:r>
              <a:rPr lang="en-US" altLang="ko-KR" sz="1200" dirty="0" err="1">
                <a:latin typeface="Consolas" panose="020B0609020204030204" pitchFamily="49" charset="0"/>
              </a:rPr>
              <a:t>Staudhammer</a:t>
            </a:r>
            <a:r>
              <a:rPr lang="en-US" altLang="ko-KR" sz="1200" dirty="0">
                <a:latin typeface="Consolas" panose="020B0609020204030204" pitchFamily="49" charset="0"/>
              </a:rPr>
              <a:t>   | M      | 1988-05-23 |</a:t>
            </a:r>
          </a:p>
          <a:p>
            <a:r>
              <a:rPr lang="en-US" altLang="ko-KR" sz="1200" dirty="0">
                <a:latin typeface="Consolas" panose="020B0609020204030204" pitchFamily="49" charset="0"/>
              </a:rPr>
              <a:t>|  10353 | 1953-01-15 | </a:t>
            </a:r>
            <a:r>
              <a:rPr lang="en-US" altLang="ko-KR" sz="1200" dirty="0" err="1">
                <a:latin typeface="Consolas" panose="020B0609020204030204" pitchFamily="49" charset="0"/>
              </a:rPr>
              <a:t>Phule</a:t>
            </a:r>
            <a:r>
              <a:rPr lang="en-US" altLang="ko-KR" sz="1200" dirty="0">
                <a:latin typeface="Consolas" panose="020B0609020204030204" pitchFamily="49" charset="0"/>
              </a:rPr>
              <a:t>      | </a:t>
            </a:r>
            <a:r>
              <a:rPr lang="en-US" altLang="ko-KR" sz="1200" dirty="0" err="1">
                <a:latin typeface="Consolas" panose="020B0609020204030204" pitchFamily="49" charset="0"/>
              </a:rPr>
              <a:t>Hammerschmidt</a:t>
            </a:r>
            <a:r>
              <a:rPr lang="en-US" altLang="ko-KR" sz="1200" dirty="0">
                <a:latin typeface="Consolas" panose="020B0609020204030204" pitchFamily="49" charset="0"/>
              </a:rPr>
              <a:t> | M      | 1989-08-24 |</a:t>
            </a:r>
          </a:p>
          <a:p>
            <a:r>
              <a:rPr lang="en-US" altLang="ko-KR" sz="1200" dirty="0">
                <a:latin typeface="Consolas" panose="020B0609020204030204" pitchFamily="49" charset="0"/>
              </a:rPr>
              <a:t>|  10436 | 1963-06-17 | </a:t>
            </a:r>
            <a:r>
              <a:rPr lang="en-US" altLang="ko-KR" sz="1200" dirty="0" err="1">
                <a:latin typeface="Consolas" panose="020B0609020204030204" pitchFamily="49" charset="0"/>
              </a:rPr>
              <a:t>Yahiko</a:t>
            </a:r>
            <a:r>
              <a:rPr lang="en-US" altLang="ko-KR" sz="1200" dirty="0">
                <a:latin typeface="Consolas" panose="020B0609020204030204" pitchFamily="49" charset="0"/>
              </a:rPr>
              <a:t>     | </a:t>
            </a:r>
            <a:r>
              <a:rPr lang="en-US" altLang="ko-KR" sz="1200" dirty="0" err="1">
                <a:latin typeface="Consolas" panose="020B0609020204030204" pitchFamily="49" charset="0"/>
              </a:rPr>
              <a:t>Lammel</a:t>
            </a:r>
            <a:r>
              <a:rPr lang="en-US" altLang="ko-KR" sz="1200" dirty="0">
                <a:latin typeface="Consolas" panose="020B0609020204030204" pitchFamily="49" charset="0"/>
              </a:rPr>
              <a:t>        | M      | 1988-01-30 |</a:t>
            </a:r>
          </a:p>
          <a:p>
            <a:r>
              <a:rPr lang="en-US" altLang="ko-KR" sz="1200" dirty="0">
                <a:latin typeface="Consolas" panose="020B0609020204030204" pitchFamily="49" charset="0"/>
              </a:rPr>
              <a:t>|  10777 | 1955-08-11 | </a:t>
            </a:r>
            <a:r>
              <a:rPr lang="en-US" altLang="ko-KR" sz="1200" dirty="0" err="1">
                <a:latin typeface="Consolas" panose="020B0609020204030204" pitchFamily="49" charset="0"/>
              </a:rPr>
              <a:t>Mizuhito</a:t>
            </a:r>
            <a:r>
              <a:rPr lang="en-US" altLang="ko-KR" sz="1200" dirty="0">
                <a:latin typeface="Consolas" panose="020B0609020204030204" pitchFamily="49" charset="0"/>
              </a:rPr>
              <a:t>   | Kemmerer      | F      | 1988-07-05 |</a:t>
            </a:r>
          </a:p>
          <a:p>
            <a:r>
              <a:rPr lang="en-US" altLang="ko-KR" sz="1200" dirty="0">
                <a:latin typeface="Consolas" panose="020B0609020204030204" pitchFamily="49" charset="0"/>
              </a:rPr>
              <a:t>+--------+------------+------------+---------------+--------+------------+</a:t>
            </a:r>
          </a:p>
          <a:p>
            <a:r>
              <a:rPr lang="en-US" altLang="ko-KR" sz="1200" dirty="0">
                <a:latin typeface="Consolas" panose="020B0609020204030204" pitchFamily="49" charset="0"/>
              </a:rPr>
              <a:t>5 rows in set (0.00 sec)</a:t>
            </a:r>
          </a:p>
        </p:txBody>
      </p:sp>
      <p:sp>
        <p:nvSpPr>
          <p:cNvPr id="9" name="직사각형 8"/>
          <p:cNvSpPr/>
          <p:nvPr/>
        </p:nvSpPr>
        <p:spPr>
          <a:xfrm>
            <a:off x="611560" y="3774519"/>
            <a:ext cx="8075240" cy="2154436"/>
          </a:xfrm>
          <a:prstGeom prst="rect">
            <a:avLst/>
          </a:prstGeom>
        </p:spPr>
        <p:txBody>
          <a:bodyPr wrap="square">
            <a:spAutoFit/>
          </a:bodyPr>
          <a:lstStyle/>
          <a:p>
            <a:r>
              <a:rPr lang="en-US" altLang="ko-KR" sz="1400" b="1" dirty="0" err="1">
                <a:latin typeface="Consolas" panose="020B0609020204030204" pitchFamily="49" charset="0"/>
              </a:rPr>
              <a:t>mysql</a:t>
            </a:r>
            <a:r>
              <a:rPr lang="en-US" altLang="ko-KR" sz="1400" b="1" dirty="0">
                <a:latin typeface="Consolas" panose="020B0609020204030204" pitchFamily="49" charset="0"/>
              </a:rPr>
              <a:t>&gt; select employees.* from employees where </a:t>
            </a:r>
            <a:r>
              <a:rPr lang="en-US" altLang="ko-KR" sz="1400" b="1" dirty="0" err="1">
                <a:latin typeface="Consolas" panose="020B0609020204030204" pitchFamily="49" charset="0"/>
              </a:rPr>
              <a:t>last_name</a:t>
            </a:r>
            <a:r>
              <a:rPr lang="en-US" altLang="ko-KR" sz="1400" b="1" dirty="0">
                <a:latin typeface="Consolas" panose="020B0609020204030204" pitchFamily="49" charset="0"/>
              </a:rPr>
              <a:t> like '_a%'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a:t>
            </a:r>
            <a:r>
              <a:rPr lang="en-US" altLang="ko-KR" sz="1200" dirty="0" err="1">
                <a:latin typeface="Consolas" panose="020B0609020204030204" pitchFamily="49" charset="0"/>
              </a:rPr>
              <a:t>birth_date</a:t>
            </a:r>
            <a:r>
              <a:rPr lang="en-US" altLang="ko-KR" sz="1200" dirty="0">
                <a:latin typeface="Consolas" panose="020B0609020204030204" pitchFamily="49" charset="0"/>
              </a:rPr>
              <a:t> | </a:t>
            </a:r>
            <a:r>
              <a:rPr lang="en-US" altLang="ko-KR" sz="1200" dirty="0" err="1">
                <a:latin typeface="Consolas" panose="020B0609020204030204" pitchFamily="49" charset="0"/>
              </a:rPr>
              <a:t>first_name</a:t>
            </a:r>
            <a:r>
              <a:rPr lang="en-US" altLang="ko-KR" sz="1200" dirty="0">
                <a:latin typeface="Consolas" panose="020B0609020204030204" pitchFamily="49" charset="0"/>
              </a:rPr>
              <a:t> | </a:t>
            </a:r>
            <a:r>
              <a:rPr lang="en-US" altLang="ko-KR" sz="1200" dirty="0" err="1">
                <a:latin typeface="Consolas" panose="020B0609020204030204" pitchFamily="49" charset="0"/>
              </a:rPr>
              <a:t>last_name</a:t>
            </a:r>
            <a:r>
              <a:rPr lang="en-US" altLang="ko-KR" sz="1200" dirty="0">
                <a:latin typeface="Consolas" panose="020B0609020204030204" pitchFamily="49" charset="0"/>
              </a:rPr>
              <a:t>   | gender | </a:t>
            </a:r>
            <a:r>
              <a:rPr lang="en-US" altLang="ko-KR" sz="1200" dirty="0" err="1">
                <a:latin typeface="Consolas" panose="020B0609020204030204" pitchFamily="49" charset="0"/>
              </a:rPr>
              <a:t>hire_date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10001 | 1953-09-02 | </a:t>
            </a:r>
            <a:r>
              <a:rPr lang="en-US" altLang="ko-KR" sz="1200" dirty="0" err="1">
                <a:latin typeface="Consolas" panose="020B0609020204030204" pitchFamily="49" charset="0"/>
              </a:rPr>
              <a:t>Georgi</a:t>
            </a:r>
            <a:r>
              <a:rPr lang="en-US" altLang="ko-KR" sz="1200" dirty="0">
                <a:latin typeface="Consolas" panose="020B0609020204030204" pitchFamily="49" charset="0"/>
              </a:rPr>
              <a:t>     | </a:t>
            </a:r>
            <a:r>
              <a:rPr lang="en-US" altLang="ko-KR" sz="1200" dirty="0" err="1">
                <a:latin typeface="Consolas" panose="020B0609020204030204" pitchFamily="49" charset="0"/>
              </a:rPr>
              <a:t>Facello</a:t>
            </a:r>
            <a:r>
              <a:rPr lang="en-US" altLang="ko-KR" sz="1200" dirty="0">
                <a:latin typeface="Consolas" panose="020B0609020204030204" pitchFamily="49" charset="0"/>
              </a:rPr>
              <a:t>     | M      | 1986-06-26 |</a:t>
            </a:r>
          </a:p>
          <a:p>
            <a:r>
              <a:rPr lang="en-US" altLang="ko-KR" sz="1200" dirty="0">
                <a:latin typeface="Consolas" panose="020B0609020204030204" pitchFamily="49" charset="0"/>
              </a:rPr>
              <a:t>|  10003 | 1959-12-03 | </a:t>
            </a:r>
            <a:r>
              <a:rPr lang="en-US" altLang="ko-KR" sz="1200" dirty="0" err="1">
                <a:latin typeface="Consolas" panose="020B0609020204030204" pitchFamily="49" charset="0"/>
              </a:rPr>
              <a:t>Parto</a:t>
            </a:r>
            <a:r>
              <a:rPr lang="en-US" altLang="ko-KR" sz="1200" dirty="0">
                <a:latin typeface="Consolas" panose="020B0609020204030204" pitchFamily="49" charset="0"/>
              </a:rPr>
              <a:t>      | Bamford     | M      | 1986-08-28 |</a:t>
            </a:r>
          </a:p>
          <a:p>
            <a:r>
              <a:rPr lang="en-US" altLang="ko-KR" sz="1200" dirty="0">
                <a:latin typeface="Consolas" panose="020B0609020204030204" pitchFamily="49" charset="0"/>
              </a:rPr>
              <a:t>|  10005 | 1955-01-21 | </a:t>
            </a:r>
            <a:r>
              <a:rPr lang="en-US" altLang="ko-KR" sz="1200" dirty="0" err="1">
                <a:latin typeface="Consolas" panose="020B0609020204030204" pitchFamily="49" charset="0"/>
              </a:rPr>
              <a:t>Kyoichi</a:t>
            </a:r>
            <a:r>
              <a:rPr lang="en-US" altLang="ko-KR" sz="1200" dirty="0">
                <a:latin typeface="Consolas" panose="020B0609020204030204" pitchFamily="49" charset="0"/>
              </a:rPr>
              <a:t>    | </a:t>
            </a:r>
            <a:r>
              <a:rPr lang="en-US" altLang="ko-KR" sz="1200" dirty="0" err="1">
                <a:latin typeface="Consolas" panose="020B0609020204030204" pitchFamily="49" charset="0"/>
              </a:rPr>
              <a:t>Maliniak</a:t>
            </a:r>
            <a:r>
              <a:rPr lang="en-US" altLang="ko-KR" sz="1200" dirty="0">
                <a:latin typeface="Consolas" panose="020B0609020204030204" pitchFamily="49" charset="0"/>
              </a:rPr>
              <a:t>    | M      | 1989-09-12 |</a:t>
            </a:r>
          </a:p>
          <a:p>
            <a:r>
              <a:rPr lang="en-US" altLang="ko-KR" sz="1200" dirty="0">
                <a:latin typeface="Consolas" panose="020B0609020204030204" pitchFamily="49" charset="0"/>
              </a:rPr>
              <a:t>|  10008 | 1958-02-19 | Saniya     | </a:t>
            </a:r>
            <a:r>
              <a:rPr lang="en-US" altLang="ko-KR" sz="1200" dirty="0" err="1">
                <a:latin typeface="Consolas" panose="020B0609020204030204" pitchFamily="49" charset="0"/>
              </a:rPr>
              <a:t>Kalloufi</a:t>
            </a:r>
            <a:r>
              <a:rPr lang="en-US" altLang="ko-KR" sz="1200" dirty="0">
                <a:latin typeface="Consolas" panose="020B0609020204030204" pitchFamily="49" charset="0"/>
              </a:rPr>
              <a:t>    | M      | 1994-09-15 |</a:t>
            </a:r>
          </a:p>
          <a:p>
            <a:r>
              <a:rPr lang="en-US" altLang="ko-KR" sz="1200" dirty="0">
                <a:latin typeface="Consolas" panose="020B0609020204030204" pitchFamily="49" charset="0"/>
              </a:rPr>
              <a:t>|  10016 | 1961-05-02 | </a:t>
            </a:r>
            <a:r>
              <a:rPr lang="en-US" altLang="ko-KR" sz="1200" dirty="0" err="1">
                <a:latin typeface="Consolas" panose="020B0609020204030204" pitchFamily="49" charset="0"/>
              </a:rPr>
              <a:t>Kazuhito</a:t>
            </a:r>
            <a:r>
              <a:rPr lang="en-US" altLang="ko-KR" sz="1200" dirty="0">
                <a:latin typeface="Consolas" panose="020B0609020204030204" pitchFamily="49" charset="0"/>
              </a:rPr>
              <a:t>   | </a:t>
            </a:r>
            <a:r>
              <a:rPr lang="en-US" altLang="ko-KR" sz="1200" dirty="0" err="1">
                <a:latin typeface="Consolas" panose="020B0609020204030204" pitchFamily="49" charset="0"/>
              </a:rPr>
              <a:t>Cappelletti</a:t>
            </a:r>
            <a:r>
              <a:rPr lang="en-US" altLang="ko-KR" sz="1200" dirty="0">
                <a:latin typeface="Consolas" panose="020B0609020204030204" pitchFamily="49" charset="0"/>
              </a:rPr>
              <a:t> | M      | 1995-01-27 |</a:t>
            </a:r>
          </a:p>
          <a:p>
            <a:r>
              <a:rPr lang="en-US" altLang="ko-KR" sz="1200" dirty="0">
                <a:latin typeface="Consolas" panose="020B0609020204030204" pitchFamily="49" charset="0"/>
              </a:rPr>
              <a:t>+--------+------------+------------+-------------+--------+------------+</a:t>
            </a:r>
          </a:p>
          <a:p>
            <a:r>
              <a:rPr lang="en-US" altLang="ko-KR" sz="1200" dirty="0">
                <a:latin typeface="Consolas" panose="020B0609020204030204" pitchFamily="49" charset="0"/>
              </a:rPr>
              <a:t>5 rows in set (0.00 sec)</a:t>
            </a:r>
          </a:p>
        </p:txBody>
      </p:sp>
    </p:spTree>
    <p:extLst>
      <p:ext uri="{BB962C8B-B14F-4D97-AF65-F5344CB8AC3E}">
        <p14:creationId xmlns:p14="http://schemas.microsoft.com/office/powerpoint/2010/main" val="3436048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sz="2800" dirty="0"/>
              <a:t>Substring Pattern Matching and Arithmetic Operators</a:t>
            </a:r>
            <a:endParaRPr lang="ko-KR" altLang="en-US" sz="2800" dirty="0"/>
          </a:p>
        </p:txBody>
      </p:sp>
      <p:sp>
        <p:nvSpPr>
          <p:cNvPr id="3" name="내용 개체 틀 2"/>
          <p:cNvSpPr>
            <a:spLocks noGrp="1"/>
          </p:cNvSpPr>
          <p:nvPr>
            <p:ph idx="1"/>
          </p:nvPr>
        </p:nvSpPr>
        <p:spPr/>
        <p:txBody>
          <a:bodyPr/>
          <a:lstStyle/>
          <a:p>
            <a:r>
              <a:rPr lang="en-US" altLang="en-US" dirty="0">
                <a:solidFill>
                  <a:srgbClr val="0000FF"/>
                </a:solidFill>
                <a:latin typeface="Consolas" panose="020B0609020204030204" pitchFamily="49" charset="0"/>
                <a:cs typeface="Courier New" panose="02070309020205020404" pitchFamily="49" charset="0"/>
              </a:rPr>
              <a:t>BETWEEN</a:t>
            </a:r>
            <a:r>
              <a:rPr lang="en-US" altLang="en-US" dirty="0">
                <a:solidFill>
                  <a:srgbClr val="0000FF"/>
                </a:solidFill>
              </a:rPr>
              <a:t> </a:t>
            </a:r>
            <a:r>
              <a:rPr lang="en-US" altLang="en-US" dirty="0"/>
              <a:t>comparison operator</a:t>
            </a:r>
          </a:p>
          <a:p>
            <a:endParaRPr lang="ko-KR" altLang="en-US" dirty="0"/>
          </a:p>
        </p:txBody>
      </p:sp>
      <p:pic>
        <p:nvPicPr>
          <p:cNvPr id="6" name="그림 5"/>
          <p:cNvPicPr>
            <a:picLocks noChangeAspect="1"/>
          </p:cNvPicPr>
          <p:nvPr/>
        </p:nvPicPr>
        <p:blipFill>
          <a:blip r:embed="rId2"/>
          <a:stretch>
            <a:fillRect/>
          </a:stretch>
        </p:blipFill>
        <p:spPr>
          <a:xfrm>
            <a:off x="755576" y="1628800"/>
            <a:ext cx="7236296" cy="1521890"/>
          </a:xfrm>
          <a:prstGeom prst="rect">
            <a:avLst/>
          </a:prstGeom>
        </p:spPr>
      </p:pic>
      <p:sp>
        <p:nvSpPr>
          <p:cNvPr id="7" name="직사각형 6"/>
          <p:cNvSpPr/>
          <p:nvPr/>
        </p:nvSpPr>
        <p:spPr>
          <a:xfrm>
            <a:off x="1331640" y="3356992"/>
            <a:ext cx="6912768" cy="2985433"/>
          </a:xfrm>
          <a:prstGeom prst="rect">
            <a:avLst/>
          </a:prstGeom>
        </p:spPr>
        <p:txBody>
          <a:bodyPr wrap="square">
            <a:spAutoFit/>
          </a:bodyPr>
          <a:lstStyle/>
          <a:p>
            <a:r>
              <a:rPr lang="en-US" altLang="ko-KR" sz="1600" dirty="0" err="1">
                <a:latin typeface="Consolas" panose="020B0609020204030204" pitchFamily="49" charset="0"/>
              </a:rPr>
              <a:t>mysql</a:t>
            </a:r>
            <a:r>
              <a:rPr lang="en-US" altLang="ko-KR" sz="1600" dirty="0">
                <a:latin typeface="Consolas" panose="020B0609020204030204" pitchFamily="49" charset="0"/>
              </a:rPr>
              <a:t>&gt; SELECT </a:t>
            </a:r>
            <a:r>
              <a:rPr lang="en-US" altLang="ko-KR" sz="1600" dirty="0" err="1">
                <a:latin typeface="Consolas" panose="020B0609020204030204" pitchFamily="49" charset="0"/>
              </a:rPr>
              <a:t>E.first_name</a:t>
            </a:r>
            <a:r>
              <a:rPr lang="en-US" altLang="ko-KR" sz="1600" dirty="0">
                <a:latin typeface="Consolas" panose="020B0609020204030204" pitchFamily="49" charset="0"/>
              </a:rPr>
              <a:t>, </a:t>
            </a:r>
            <a:r>
              <a:rPr lang="en-US" altLang="ko-KR" sz="1600" dirty="0" err="1">
                <a:latin typeface="Consolas" panose="020B0609020204030204" pitchFamily="49" charset="0"/>
              </a:rPr>
              <a:t>S.salary</a:t>
            </a:r>
            <a:r>
              <a:rPr lang="en-US" altLang="ko-KR" sz="1600" dirty="0">
                <a:latin typeface="Consolas" panose="020B0609020204030204" pitchFamily="49" charset="0"/>
              </a:rPr>
              <a:t>  FROM employees E, salaries S WHERE </a:t>
            </a:r>
            <a:r>
              <a:rPr lang="en-US" altLang="ko-KR" sz="1600" dirty="0" err="1">
                <a:latin typeface="Consolas" panose="020B0609020204030204" pitchFamily="49" charset="0"/>
              </a:rPr>
              <a:t>E.emp_no</a:t>
            </a:r>
            <a:r>
              <a:rPr lang="en-US" altLang="ko-KR" sz="1600" dirty="0">
                <a:latin typeface="Consolas" panose="020B0609020204030204" pitchFamily="49" charset="0"/>
              </a:rPr>
              <a:t> = </a:t>
            </a:r>
            <a:r>
              <a:rPr lang="en-US" altLang="ko-KR" sz="1600" dirty="0" err="1">
                <a:latin typeface="Consolas" panose="020B0609020204030204" pitchFamily="49" charset="0"/>
              </a:rPr>
              <a:t>S.emp_no</a:t>
            </a:r>
            <a:r>
              <a:rPr lang="en-US" altLang="ko-KR" sz="1600" dirty="0">
                <a:latin typeface="Consolas" panose="020B0609020204030204" pitchFamily="49" charset="0"/>
              </a:rPr>
              <a:t> AND </a:t>
            </a:r>
            <a:r>
              <a:rPr lang="en-US" altLang="ko-KR" sz="1600" dirty="0" err="1">
                <a:latin typeface="Consolas" panose="020B0609020204030204" pitchFamily="49" charset="0"/>
              </a:rPr>
              <a:t>S.salary</a:t>
            </a:r>
            <a:r>
              <a:rPr lang="en-US" altLang="ko-KR" sz="1600" dirty="0">
                <a:latin typeface="Consolas" panose="020B0609020204030204" pitchFamily="49" charset="0"/>
              </a:rPr>
              <a:t> BETWEEN 50000 AND 60000 LIMIT 5;</a:t>
            </a:r>
          </a:p>
          <a:p>
            <a:r>
              <a:rPr lang="en-US" altLang="ko-KR" sz="1400" dirty="0">
                <a:latin typeface="Consolas" panose="020B0609020204030204" pitchFamily="49" charset="0"/>
              </a:rPr>
              <a:t>+------------+--------+</a:t>
            </a:r>
          </a:p>
          <a:p>
            <a:r>
              <a:rPr lang="en-US" altLang="ko-KR" sz="1400" dirty="0">
                <a:latin typeface="Consolas" panose="020B0609020204030204" pitchFamily="49" charset="0"/>
              </a:rPr>
              <a:t>| </a:t>
            </a:r>
            <a:r>
              <a:rPr lang="en-US" altLang="ko-KR" sz="1400" dirty="0" err="1">
                <a:latin typeface="Consolas" panose="020B0609020204030204" pitchFamily="49" charset="0"/>
              </a:rPr>
              <a:t>first_name</a:t>
            </a:r>
            <a:r>
              <a:rPr lang="en-US" altLang="ko-KR" sz="1400" dirty="0">
                <a:latin typeface="Consolas" panose="020B0609020204030204" pitchFamily="49" charset="0"/>
              </a:rPr>
              <a:t> | salary |</a:t>
            </a:r>
          </a:p>
          <a:p>
            <a:r>
              <a:rPr lang="en-US" altLang="ko-KR" sz="1400" dirty="0">
                <a:latin typeface="Consolas" panose="020B0609020204030204" pitchFamily="49" charset="0"/>
              </a:rPr>
              <a:t>+------------+--------+</a:t>
            </a:r>
          </a:p>
          <a:p>
            <a:r>
              <a:rPr lang="en-US" altLang="ko-KR" sz="1400" dirty="0">
                <a:latin typeface="Consolas" panose="020B0609020204030204" pitchFamily="49" charset="0"/>
              </a:rPr>
              <a:t>| </a:t>
            </a:r>
            <a:r>
              <a:rPr lang="en-US" altLang="ko-KR" sz="1400" dirty="0" err="1">
                <a:latin typeface="Consolas" panose="020B0609020204030204" pitchFamily="49" charset="0"/>
              </a:rPr>
              <a:t>Chirstian</a:t>
            </a:r>
            <a:r>
              <a:rPr lang="en-US" altLang="ko-KR" sz="1400" dirty="0">
                <a:latin typeface="Consolas" panose="020B0609020204030204" pitchFamily="49" charset="0"/>
              </a:rPr>
              <a:t>  |  50594 |</a:t>
            </a:r>
          </a:p>
          <a:p>
            <a:r>
              <a:rPr lang="en-US" altLang="ko-KR" sz="1400" dirty="0">
                <a:latin typeface="Consolas" panose="020B0609020204030204" pitchFamily="49" charset="0"/>
              </a:rPr>
              <a:t>| </a:t>
            </a:r>
            <a:r>
              <a:rPr lang="en-US" altLang="ko-KR" sz="1400" dirty="0" err="1">
                <a:latin typeface="Consolas" panose="020B0609020204030204" pitchFamily="49" charset="0"/>
              </a:rPr>
              <a:t>Chirstian</a:t>
            </a:r>
            <a:r>
              <a:rPr lang="en-US" altLang="ko-KR" sz="1400" dirty="0">
                <a:latin typeface="Consolas" panose="020B0609020204030204" pitchFamily="49" charset="0"/>
              </a:rPr>
              <a:t>  |  52119 |</a:t>
            </a:r>
          </a:p>
          <a:p>
            <a:r>
              <a:rPr lang="en-US" altLang="ko-KR" sz="1400" dirty="0">
                <a:latin typeface="Consolas" panose="020B0609020204030204" pitchFamily="49" charset="0"/>
              </a:rPr>
              <a:t>| </a:t>
            </a:r>
            <a:r>
              <a:rPr lang="en-US" altLang="ko-KR" sz="1400" dirty="0" err="1">
                <a:latin typeface="Consolas" panose="020B0609020204030204" pitchFamily="49" charset="0"/>
              </a:rPr>
              <a:t>Chirstian</a:t>
            </a:r>
            <a:r>
              <a:rPr lang="en-US" altLang="ko-KR" sz="1400" dirty="0">
                <a:latin typeface="Consolas" panose="020B0609020204030204" pitchFamily="49" charset="0"/>
              </a:rPr>
              <a:t>  |  54693 |</a:t>
            </a:r>
          </a:p>
          <a:p>
            <a:r>
              <a:rPr lang="en-US" altLang="ko-KR" sz="1400" dirty="0">
                <a:latin typeface="Consolas" panose="020B0609020204030204" pitchFamily="49" charset="0"/>
              </a:rPr>
              <a:t>| </a:t>
            </a:r>
            <a:r>
              <a:rPr lang="en-US" altLang="ko-KR" sz="1400" dirty="0" err="1">
                <a:latin typeface="Consolas" panose="020B0609020204030204" pitchFamily="49" charset="0"/>
              </a:rPr>
              <a:t>Chirstian</a:t>
            </a:r>
            <a:r>
              <a:rPr lang="en-US" altLang="ko-KR" sz="1400" dirty="0">
                <a:latin typeface="Consolas" panose="020B0609020204030204" pitchFamily="49" charset="0"/>
              </a:rPr>
              <a:t>  |  58326 |</a:t>
            </a:r>
          </a:p>
          <a:p>
            <a:r>
              <a:rPr lang="en-US" altLang="ko-KR" sz="1400" dirty="0">
                <a:latin typeface="Consolas" panose="020B0609020204030204" pitchFamily="49" charset="0"/>
              </a:rPr>
              <a:t>| Anneke     |  52255 |</a:t>
            </a:r>
          </a:p>
          <a:p>
            <a:r>
              <a:rPr lang="en-US" altLang="ko-KR" sz="1400" dirty="0">
                <a:latin typeface="Consolas" panose="020B0609020204030204" pitchFamily="49" charset="0"/>
              </a:rPr>
              <a:t>+------------+--------+</a:t>
            </a:r>
          </a:p>
          <a:p>
            <a:r>
              <a:rPr lang="en-US" altLang="ko-KR" sz="1400" dirty="0">
                <a:latin typeface="Consolas" panose="020B0609020204030204" pitchFamily="49" charset="0"/>
              </a:rPr>
              <a:t>5 rows in set (0.00 sec)</a:t>
            </a:r>
          </a:p>
        </p:txBody>
      </p:sp>
    </p:spTree>
    <p:extLst>
      <p:ext uri="{BB962C8B-B14F-4D97-AF65-F5344CB8AC3E}">
        <p14:creationId xmlns:p14="http://schemas.microsoft.com/office/powerpoint/2010/main" val="2603037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dirty="0"/>
              <a:t>Arithmetic Operations</a:t>
            </a:r>
            <a:endParaRPr lang="ko-KR" altLang="en-US" dirty="0"/>
          </a:p>
        </p:txBody>
      </p:sp>
      <p:sp>
        <p:nvSpPr>
          <p:cNvPr id="3" name="내용 개체 틀 2"/>
          <p:cNvSpPr>
            <a:spLocks noGrp="1"/>
          </p:cNvSpPr>
          <p:nvPr>
            <p:ph idx="1"/>
          </p:nvPr>
        </p:nvSpPr>
        <p:spPr>
          <a:xfrm>
            <a:off x="457200" y="1052736"/>
            <a:ext cx="8229600" cy="1152128"/>
          </a:xfrm>
        </p:spPr>
        <p:txBody>
          <a:bodyPr/>
          <a:lstStyle/>
          <a:p>
            <a:r>
              <a:rPr lang="en-US" altLang="en-US" dirty="0"/>
              <a:t>Standard arithmetic operators:</a:t>
            </a:r>
          </a:p>
          <a:p>
            <a:pPr lvl="1"/>
            <a:r>
              <a:rPr lang="en-US" altLang="en-US" dirty="0"/>
              <a:t>Addition (+), subtraction (–), multiplication (*), and division (/) may be included as a part of </a:t>
            </a:r>
            <a:r>
              <a:rPr lang="en-US" altLang="en-US" b="1" dirty="0">
                <a:latin typeface="Consolas" panose="020B0609020204030204" pitchFamily="49" charset="0"/>
              </a:rPr>
              <a:t>SELECT</a:t>
            </a:r>
          </a:p>
        </p:txBody>
      </p:sp>
      <p:pic>
        <p:nvPicPr>
          <p:cNvPr id="4" name="그림 3"/>
          <p:cNvPicPr>
            <a:picLocks noChangeAspect="1"/>
          </p:cNvPicPr>
          <p:nvPr/>
        </p:nvPicPr>
        <p:blipFill>
          <a:blip r:embed="rId2"/>
          <a:stretch>
            <a:fillRect/>
          </a:stretch>
        </p:blipFill>
        <p:spPr>
          <a:xfrm>
            <a:off x="864096" y="2841655"/>
            <a:ext cx="7308304" cy="1667465"/>
          </a:xfrm>
          <a:prstGeom prst="rect">
            <a:avLst/>
          </a:prstGeom>
        </p:spPr>
      </p:pic>
      <p:cxnSp>
        <p:nvCxnSpPr>
          <p:cNvPr id="6" name="직선 화살표 연결선 5"/>
          <p:cNvCxnSpPr/>
          <p:nvPr/>
        </p:nvCxnSpPr>
        <p:spPr>
          <a:xfrm>
            <a:off x="251520" y="3645024"/>
            <a:ext cx="504056" cy="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699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sz="2800" dirty="0"/>
              <a:t>Arithmetic Operations</a:t>
            </a:r>
            <a:endParaRPr lang="ko-KR" altLang="en-US" sz="2800" dirty="0"/>
          </a:p>
        </p:txBody>
      </p:sp>
      <p:pic>
        <p:nvPicPr>
          <p:cNvPr id="5" name="그림 4"/>
          <p:cNvPicPr>
            <a:picLocks noChangeAspect="1"/>
          </p:cNvPicPr>
          <p:nvPr/>
        </p:nvPicPr>
        <p:blipFill>
          <a:blip r:embed="rId2"/>
          <a:stretch>
            <a:fillRect/>
          </a:stretch>
        </p:blipFill>
        <p:spPr>
          <a:xfrm>
            <a:off x="611560" y="1340768"/>
            <a:ext cx="7308304" cy="1667465"/>
          </a:xfrm>
          <a:prstGeom prst="rect">
            <a:avLst/>
          </a:prstGeom>
        </p:spPr>
      </p:pic>
      <p:sp>
        <p:nvSpPr>
          <p:cNvPr id="6" name="직사각형 5"/>
          <p:cNvSpPr/>
          <p:nvPr/>
        </p:nvSpPr>
        <p:spPr>
          <a:xfrm>
            <a:off x="1331640" y="3356992"/>
            <a:ext cx="6552728" cy="2893100"/>
          </a:xfrm>
          <a:prstGeom prst="rect">
            <a:avLst/>
          </a:prstGeom>
        </p:spPr>
        <p:txBody>
          <a:bodyPr wrap="square">
            <a:spAutoFit/>
          </a:bodyPr>
          <a:lstStyle/>
          <a:p>
            <a:r>
              <a:rPr lang="en-US" altLang="ko-KR" sz="1400" dirty="0" err="1">
                <a:latin typeface="Consolas" panose="020B0609020204030204" pitchFamily="49" charset="0"/>
              </a:rPr>
              <a:t>mysql</a:t>
            </a:r>
            <a:r>
              <a:rPr lang="en-US" altLang="ko-KR" sz="1400" dirty="0">
                <a:latin typeface="Consolas" panose="020B0609020204030204" pitchFamily="49" charset="0"/>
              </a:rPr>
              <a:t>&gt; </a:t>
            </a:r>
            <a:r>
              <a:rPr lang="en-US" altLang="ko-KR" sz="1400" b="1" dirty="0">
                <a:solidFill>
                  <a:srgbClr val="0000FF"/>
                </a:solidFill>
                <a:latin typeface="Consolas" panose="020B0609020204030204" pitchFamily="49" charset="0"/>
              </a:rPr>
              <a:t>select </a:t>
            </a:r>
            <a:r>
              <a:rPr lang="en-US" altLang="ko-KR" sz="1400" b="1" dirty="0" err="1">
                <a:solidFill>
                  <a:srgbClr val="0000FF"/>
                </a:solidFill>
                <a:latin typeface="Consolas" panose="020B0609020204030204" pitchFamily="49" charset="0"/>
              </a:rPr>
              <a:t>E.first_name</a:t>
            </a:r>
            <a:r>
              <a:rPr lang="en-US" altLang="ko-KR" sz="1400" b="1" dirty="0">
                <a:solidFill>
                  <a:srgbClr val="0000FF"/>
                </a:solidFill>
                <a:latin typeface="Consolas" panose="020B0609020204030204" pitchFamily="49" charset="0"/>
              </a:rPr>
              <a:t>, </a:t>
            </a:r>
            <a:r>
              <a:rPr lang="en-US" altLang="ko-KR" sz="1400" b="1" dirty="0" err="1">
                <a:solidFill>
                  <a:srgbClr val="0000FF"/>
                </a:solidFill>
                <a:latin typeface="Consolas" panose="020B0609020204030204" pitchFamily="49" charset="0"/>
              </a:rPr>
              <a:t>S.salary</a:t>
            </a:r>
            <a:r>
              <a:rPr lang="en-US" altLang="ko-KR" sz="1400" b="1" dirty="0">
                <a:solidFill>
                  <a:srgbClr val="0000FF"/>
                </a:solidFill>
                <a:latin typeface="Consolas" panose="020B0609020204030204" pitchFamily="49" charset="0"/>
              </a:rPr>
              <a:t>, </a:t>
            </a:r>
            <a:r>
              <a:rPr lang="en-US" altLang="ko-KR" sz="1400" b="1" dirty="0">
                <a:solidFill>
                  <a:srgbClr val="FF0000"/>
                </a:solidFill>
                <a:latin typeface="Consolas" panose="020B0609020204030204" pitchFamily="49" charset="0"/>
              </a:rPr>
              <a:t>1.1*</a:t>
            </a:r>
            <a:r>
              <a:rPr lang="en-US" altLang="ko-KR" sz="1400" b="1" dirty="0" err="1">
                <a:solidFill>
                  <a:srgbClr val="FF0000"/>
                </a:solidFill>
                <a:latin typeface="Consolas" panose="020B0609020204030204" pitchFamily="49" charset="0"/>
              </a:rPr>
              <a:t>S.salary</a:t>
            </a:r>
            <a:r>
              <a:rPr lang="en-US" altLang="ko-KR" sz="1400" b="1" dirty="0">
                <a:solidFill>
                  <a:srgbClr val="FF0000"/>
                </a:solidFill>
                <a:latin typeface="Consolas" panose="020B0609020204030204" pitchFamily="49" charset="0"/>
              </a:rPr>
              <a:t> as </a:t>
            </a:r>
            <a:r>
              <a:rPr lang="en-US" altLang="ko-KR" sz="1400" b="1" dirty="0" err="1">
                <a:solidFill>
                  <a:srgbClr val="FF0000"/>
                </a:solidFill>
                <a:latin typeface="Consolas" panose="020B0609020204030204" pitchFamily="49" charset="0"/>
              </a:rPr>
              <a:t>increased_salary</a:t>
            </a:r>
            <a:r>
              <a:rPr lang="en-US" altLang="ko-KR" sz="1400" b="1" dirty="0">
                <a:solidFill>
                  <a:srgbClr val="FF0000"/>
                </a:solidFill>
                <a:latin typeface="Consolas" panose="020B0609020204030204" pitchFamily="49" charset="0"/>
              </a:rPr>
              <a:t> </a:t>
            </a:r>
            <a:r>
              <a:rPr lang="en-US" altLang="ko-KR" sz="1400" b="1" dirty="0">
                <a:solidFill>
                  <a:srgbClr val="0000FF"/>
                </a:solidFill>
                <a:latin typeface="Consolas" panose="020B0609020204030204" pitchFamily="49" charset="0"/>
              </a:rPr>
              <a:t>from employees E, salaries S where </a:t>
            </a:r>
            <a:r>
              <a:rPr lang="en-US" altLang="ko-KR" sz="1400" b="1" dirty="0" err="1">
                <a:solidFill>
                  <a:srgbClr val="0000FF"/>
                </a:solidFill>
                <a:latin typeface="Consolas" panose="020B0609020204030204" pitchFamily="49" charset="0"/>
              </a:rPr>
              <a:t>E.emp_no</a:t>
            </a:r>
            <a:r>
              <a:rPr lang="en-US" altLang="ko-KR" sz="1400" b="1" dirty="0">
                <a:solidFill>
                  <a:srgbClr val="0000FF"/>
                </a:solidFill>
                <a:latin typeface="Consolas" panose="020B0609020204030204" pitchFamily="49" charset="0"/>
              </a:rPr>
              <a:t> = </a:t>
            </a:r>
            <a:r>
              <a:rPr lang="en-US" altLang="ko-KR" sz="1400" b="1" dirty="0" err="1">
                <a:solidFill>
                  <a:srgbClr val="0000FF"/>
                </a:solidFill>
                <a:latin typeface="Consolas" panose="020B0609020204030204" pitchFamily="49" charset="0"/>
              </a:rPr>
              <a:t>S.emp_no</a:t>
            </a:r>
            <a:r>
              <a:rPr lang="en-US" altLang="ko-KR" sz="1400" b="1" dirty="0">
                <a:solidFill>
                  <a:srgbClr val="0000FF"/>
                </a:solidFill>
                <a:latin typeface="Consolas" panose="020B0609020204030204" pitchFamily="49" charset="0"/>
              </a:rPr>
              <a:t> limit 5;</a:t>
            </a:r>
          </a:p>
          <a:p>
            <a:r>
              <a:rPr lang="en-US" altLang="ko-KR" sz="1400" dirty="0">
                <a:latin typeface="Consolas" panose="020B0609020204030204" pitchFamily="49" charset="0"/>
              </a:rPr>
              <a:t>+------------+--------+------------------+</a:t>
            </a:r>
          </a:p>
          <a:p>
            <a:r>
              <a:rPr lang="en-US" altLang="ko-KR" sz="1400" dirty="0">
                <a:latin typeface="Consolas" panose="020B0609020204030204" pitchFamily="49" charset="0"/>
              </a:rPr>
              <a:t>| </a:t>
            </a:r>
            <a:r>
              <a:rPr lang="en-US" altLang="ko-KR" sz="1400" dirty="0" err="1">
                <a:latin typeface="Consolas" panose="020B0609020204030204" pitchFamily="49" charset="0"/>
              </a:rPr>
              <a:t>first_name</a:t>
            </a:r>
            <a:r>
              <a:rPr lang="en-US" altLang="ko-KR" sz="1400" dirty="0">
                <a:latin typeface="Consolas" panose="020B0609020204030204" pitchFamily="49" charset="0"/>
              </a:rPr>
              <a:t> | salary | </a:t>
            </a:r>
            <a:r>
              <a:rPr lang="en-US" altLang="ko-KR" sz="1400" dirty="0" err="1">
                <a:latin typeface="Consolas" panose="020B0609020204030204" pitchFamily="49" charset="0"/>
              </a:rPr>
              <a:t>increased_salary</a:t>
            </a:r>
            <a:r>
              <a:rPr lang="en-US" altLang="ko-KR" sz="1400" dirty="0">
                <a:latin typeface="Consolas" panose="020B0609020204030204" pitchFamily="49" charset="0"/>
              </a:rPr>
              <a:t> |</a:t>
            </a:r>
          </a:p>
          <a:p>
            <a:r>
              <a:rPr lang="en-US" altLang="ko-KR" sz="1400" dirty="0">
                <a:latin typeface="Consolas" panose="020B0609020204030204" pitchFamily="49" charset="0"/>
              </a:rPr>
              <a:t>+------------+--------+------------------+</a:t>
            </a:r>
          </a:p>
          <a:p>
            <a:r>
              <a:rPr lang="en-US" altLang="ko-KR" sz="1400" dirty="0">
                <a:latin typeface="Consolas" panose="020B0609020204030204" pitchFamily="49" charset="0"/>
              </a:rPr>
              <a:t>| </a:t>
            </a:r>
            <a:r>
              <a:rPr lang="en-US" altLang="ko-KR" sz="1400" dirty="0" err="1">
                <a:latin typeface="Consolas" panose="020B0609020204030204" pitchFamily="49" charset="0"/>
              </a:rPr>
              <a:t>Georgi</a:t>
            </a:r>
            <a:r>
              <a:rPr lang="en-US" altLang="ko-KR" sz="1400" dirty="0">
                <a:latin typeface="Consolas" panose="020B0609020204030204" pitchFamily="49" charset="0"/>
              </a:rPr>
              <a:t>     |  60117 |          66128.7 |</a:t>
            </a:r>
          </a:p>
          <a:p>
            <a:r>
              <a:rPr lang="en-US" altLang="ko-KR" sz="1400" dirty="0">
                <a:latin typeface="Consolas" panose="020B0609020204030204" pitchFamily="49" charset="0"/>
              </a:rPr>
              <a:t>| </a:t>
            </a:r>
            <a:r>
              <a:rPr lang="en-US" altLang="ko-KR" sz="1400" dirty="0" err="1">
                <a:latin typeface="Consolas" panose="020B0609020204030204" pitchFamily="49" charset="0"/>
              </a:rPr>
              <a:t>Georgi</a:t>
            </a:r>
            <a:r>
              <a:rPr lang="en-US" altLang="ko-KR" sz="1400" dirty="0">
                <a:latin typeface="Consolas" panose="020B0609020204030204" pitchFamily="49" charset="0"/>
              </a:rPr>
              <a:t>     |  62102 |          68312.2 |</a:t>
            </a:r>
          </a:p>
          <a:p>
            <a:r>
              <a:rPr lang="en-US" altLang="ko-KR" sz="1400" dirty="0">
                <a:latin typeface="Consolas" panose="020B0609020204030204" pitchFamily="49" charset="0"/>
              </a:rPr>
              <a:t>| </a:t>
            </a:r>
            <a:r>
              <a:rPr lang="en-US" altLang="ko-KR" sz="1400" dirty="0" err="1">
                <a:latin typeface="Consolas" panose="020B0609020204030204" pitchFamily="49" charset="0"/>
              </a:rPr>
              <a:t>Georgi</a:t>
            </a:r>
            <a:r>
              <a:rPr lang="en-US" altLang="ko-KR" sz="1400" dirty="0">
                <a:latin typeface="Consolas" panose="020B0609020204030204" pitchFamily="49" charset="0"/>
              </a:rPr>
              <a:t>     |  66074 |          72681.4 |</a:t>
            </a:r>
          </a:p>
          <a:p>
            <a:r>
              <a:rPr lang="en-US" altLang="ko-KR" sz="1400" dirty="0">
                <a:latin typeface="Consolas" panose="020B0609020204030204" pitchFamily="49" charset="0"/>
              </a:rPr>
              <a:t>| </a:t>
            </a:r>
            <a:r>
              <a:rPr lang="en-US" altLang="ko-KR" sz="1400" dirty="0" err="1">
                <a:latin typeface="Consolas" panose="020B0609020204030204" pitchFamily="49" charset="0"/>
              </a:rPr>
              <a:t>Georgi</a:t>
            </a:r>
            <a:r>
              <a:rPr lang="en-US" altLang="ko-KR" sz="1400" dirty="0">
                <a:latin typeface="Consolas" panose="020B0609020204030204" pitchFamily="49" charset="0"/>
              </a:rPr>
              <a:t>     |  66596 |          73255.6 |</a:t>
            </a:r>
          </a:p>
          <a:p>
            <a:r>
              <a:rPr lang="en-US" altLang="ko-KR" sz="1400" dirty="0">
                <a:latin typeface="Consolas" panose="020B0609020204030204" pitchFamily="49" charset="0"/>
              </a:rPr>
              <a:t>| </a:t>
            </a:r>
            <a:r>
              <a:rPr lang="en-US" altLang="ko-KR" sz="1400" dirty="0" err="1">
                <a:latin typeface="Consolas" panose="020B0609020204030204" pitchFamily="49" charset="0"/>
              </a:rPr>
              <a:t>Georgi</a:t>
            </a:r>
            <a:r>
              <a:rPr lang="en-US" altLang="ko-KR" sz="1400" dirty="0">
                <a:latin typeface="Consolas" panose="020B0609020204030204" pitchFamily="49" charset="0"/>
              </a:rPr>
              <a:t>     |  66961 |          73657.1 |</a:t>
            </a:r>
          </a:p>
          <a:p>
            <a:r>
              <a:rPr lang="en-US" altLang="ko-KR" sz="1400" dirty="0">
                <a:latin typeface="Consolas" panose="020B0609020204030204" pitchFamily="49" charset="0"/>
              </a:rPr>
              <a:t>+------------+--------+------------------+</a:t>
            </a:r>
          </a:p>
          <a:p>
            <a:r>
              <a:rPr lang="en-US" altLang="ko-KR" sz="1400" dirty="0">
                <a:latin typeface="Consolas" panose="020B0609020204030204" pitchFamily="49" charset="0"/>
              </a:rPr>
              <a:t>5 rows in set (0.00 sec)</a:t>
            </a:r>
          </a:p>
        </p:txBody>
      </p:sp>
    </p:spTree>
    <p:extLst>
      <p:ext uri="{BB962C8B-B14F-4D97-AF65-F5344CB8AC3E}">
        <p14:creationId xmlns:p14="http://schemas.microsoft.com/office/powerpoint/2010/main" val="2607636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Ordering of Query Results</a:t>
            </a:r>
          </a:p>
        </p:txBody>
      </p:sp>
      <p:sp>
        <p:nvSpPr>
          <p:cNvPr id="53251" name="Content Placeholder 2"/>
          <p:cNvSpPr>
            <a:spLocks noGrp="1"/>
          </p:cNvSpPr>
          <p:nvPr>
            <p:ph idx="1"/>
          </p:nvPr>
        </p:nvSpPr>
        <p:spPr>
          <a:xfrm>
            <a:off x="457200" y="1052736"/>
            <a:ext cx="8229600" cy="2304256"/>
          </a:xfrm>
        </p:spPr>
        <p:txBody>
          <a:bodyPr/>
          <a:lstStyle/>
          <a:p>
            <a:r>
              <a:rPr lang="en-US" altLang="en-US" dirty="0"/>
              <a:t>Use </a:t>
            </a:r>
            <a:r>
              <a:rPr lang="en-US" altLang="en-US" b="1" dirty="0">
                <a:solidFill>
                  <a:srgbClr val="0000FF"/>
                </a:solidFill>
                <a:latin typeface="Consolas" panose="020B0609020204030204" pitchFamily="49" charset="0"/>
                <a:cs typeface="Courier New" panose="02070309020205020404" pitchFamily="49" charset="0"/>
              </a:rPr>
              <a:t>ORDER BY</a:t>
            </a:r>
            <a:r>
              <a:rPr lang="en-US" altLang="en-US" dirty="0">
                <a:solidFill>
                  <a:srgbClr val="0000FF"/>
                </a:solidFill>
                <a:latin typeface="Consolas" panose="020B0609020204030204" pitchFamily="49" charset="0"/>
                <a:cs typeface="Courier New" panose="02070309020205020404" pitchFamily="49" charset="0"/>
              </a:rPr>
              <a:t> </a:t>
            </a:r>
            <a:r>
              <a:rPr lang="en-US" altLang="en-US" dirty="0"/>
              <a:t>clause</a:t>
            </a:r>
          </a:p>
          <a:p>
            <a:pPr lvl="1"/>
            <a:r>
              <a:rPr lang="en-US" altLang="en-US" dirty="0"/>
              <a:t>Keyword </a:t>
            </a:r>
            <a:r>
              <a:rPr lang="en-US" altLang="en-US" b="1" dirty="0" err="1">
                <a:latin typeface="Consolas" panose="020B0609020204030204" pitchFamily="49" charset="0"/>
                <a:cs typeface="Courier New" panose="02070309020205020404" pitchFamily="49" charset="0"/>
              </a:rPr>
              <a:t>DESC</a:t>
            </a:r>
            <a:r>
              <a:rPr lang="en-US" altLang="en-US" dirty="0">
                <a:latin typeface="Courier New" panose="02070309020205020404" pitchFamily="49" charset="0"/>
                <a:cs typeface="Courier New" panose="02070309020205020404" pitchFamily="49" charset="0"/>
              </a:rPr>
              <a:t> </a:t>
            </a:r>
            <a:r>
              <a:rPr lang="en-US" altLang="en-US" dirty="0"/>
              <a:t>to see result in a descending order of values</a:t>
            </a:r>
          </a:p>
          <a:p>
            <a:pPr lvl="1"/>
            <a:r>
              <a:rPr lang="en-US" altLang="en-US" dirty="0"/>
              <a:t>Keyword </a:t>
            </a:r>
            <a:r>
              <a:rPr lang="en-US" altLang="en-US" b="1" dirty="0">
                <a:latin typeface="Consolas" panose="020B0609020204030204" pitchFamily="49" charset="0"/>
                <a:cs typeface="Courier New" panose="02070309020205020404" pitchFamily="49" charset="0"/>
              </a:rPr>
              <a:t>ASC</a:t>
            </a:r>
            <a:r>
              <a:rPr lang="en-US" altLang="en-US" dirty="0">
                <a:latin typeface="Courier New" panose="02070309020205020404" pitchFamily="49" charset="0"/>
                <a:cs typeface="Courier New" panose="02070309020205020404" pitchFamily="49" charset="0"/>
              </a:rPr>
              <a:t> </a:t>
            </a:r>
            <a:r>
              <a:rPr lang="en-US" altLang="en-US" dirty="0"/>
              <a:t>to specify ascending order explicitly</a:t>
            </a:r>
          </a:p>
          <a:p>
            <a:pPr lvl="1"/>
            <a:r>
              <a:rPr lang="en-US" altLang="en-US" dirty="0"/>
              <a:t>Typically placed at the end of the query</a:t>
            </a:r>
          </a:p>
          <a:p>
            <a:pPr lvl="1">
              <a:buFont typeface="Wingdings" panose="05000000000000000000" pitchFamily="2" charset="2"/>
              <a:buNone/>
            </a:pPr>
            <a:endParaRPr lang="en-US" altLang="en-US" dirty="0"/>
          </a:p>
          <a:p>
            <a:pPr lvl="1">
              <a:buFont typeface="Wingdings" panose="05000000000000000000" pitchFamily="2" charset="2"/>
              <a:buNone/>
            </a:pPr>
            <a:r>
              <a:rPr lang="en-US" altLang="en-US" dirty="0">
                <a:latin typeface="Consolas" panose="020B0609020204030204" pitchFamily="49" charset="0"/>
                <a:cs typeface="Courier New" panose="02070309020205020404" pitchFamily="49" charset="0"/>
              </a:rPr>
              <a:t>ORDER BY </a:t>
            </a:r>
            <a:r>
              <a:rPr lang="en-US" altLang="en-US" dirty="0" err="1">
                <a:latin typeface="Consolas" panose="020B0609020204030204" pitchFamily="49" charset="0"/>
                <a:cs typeface="Courier New" panose="02070309020205020404" pitchFamily="49" charset="0"/>
              </a:rPr>
              <a:t>D.Dname</a:t>
            </a:r>
            <a:r>
              <a:rPr lang="en-US" altLang="en-US" dirty="0">
                <a:latin typeface="Consolas" panose="020B0609020204030204" pitchFamily="49" charset="0"/>
                <a:cs typeface="Courier New" panose="02070309020205020404" pitchFamily="49" charset="0"/>
              </a:rPr>
              <a:t> </a:t>
            </a:r>
            <a:r>
              <a:rPr lang="en-US" altLang="en-US" dirty="0" err="1">
                <a:latin typeface="Consolas" panose="020B0609020204030204" pitchFamily="49" charset="0"/>
                <a:cs typeface="Courier New" panose="02070309020205020404" pitchFamily="49" charset="0"/>
              </a:rPr>
              <a:t>DESC</a:t>
            </a:r>
            <a:r>
              <a:rPr lang="en-US" altLang="en-US" dirty="0">
                <a:latin typeface="Consolas" panose="020B0609020204030204" pitchFamily="49" charset="0"/>
                <a:cs typeface="Courier New" panose="02070309020205020404" pitchFamily="49" charset="0"/>
              </a:rPr>
              <a:t>, </a:t>
            </a:r>
            <a:r>
              <a:rPr lang="en-US" altLang="en-US" dirty="0" err="1">
                <a:latin typeface="Consolas" panose="020B0609020204030204" pitchFamily="49" charset="0"/>
                <a:cs typeface="Courier New" panose="02070309020205020404" pitchFamily="49" charset="0"/>
              </a:rPr>
              <a:t>E.Lname</a:t>
            </a:r>
            <a:r>
              <a:rPr lang="en-US" altLang="en-US" dirty="0">
                <a:latin typeface="Consolas" panose="020B0609020204030204" pitchFamily="49" charset="0"/>
                <a:cs typeface="Courier New" panose="02070309020205020404" pitchFamily="49" charset="0"/>
              </a:rPr>
              <a:t> ASC, </a:t>
            </a:r>
            <a:r>
              <a:rPr lang="en-US" altLang="en-US" dirty="0" err="1">
                <a:latin typeface="Consolas" panose="020B0609020204030204" pitchFamily="49" charset="0"/>
                <a:cs typeface="Courier New" panose="02070309020205020404" pitchFamily="49" charset="0"/>
              </a:rPr>
              <a:t>E.Fname</a:t>
            </a:r>
            <a:r>
              <a:rPr lang="en-US" altLang="en-US" dirty="0">
                <a:latin typeface="Consolas" panose="020B0609020204030204" pitchFamily="49" charset="0"/>
                <a:cs typeface="Courier New" panose="02070309020205020404" pitchFamily="49" charset="0"/>
              </a:rPr>
              <a:t> ASC</a:t>
            </a:r>
          </a:p>
        </p:txBody>
      </p:sp>
      <p:sp>
        <p:nvSpPr>
          <p:cNvPr id="2" name="직사각형 1"/>
          <p:cNvSpPr/>
          <p:nvPr/>
        </p:nvSpPr>
        <p:spPr>
          <a:xfrm>
            <a:off x="4499992" y="3573016"/>
            <a:ext cx="4392488" cy="2308324"/>
          </a:xfrm>
          <a:prstGeom prst="rect">
            <a:avLst/>
          </a:prstGeom>
          <a:ln>
            <a:solidFill>
              <a:schemeClr val="tx1"/>
            </a:solidFill>
          </a:ln>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SELECT </a:t>
            </a:r>
            <a:r>
              <a:rPr lang="en-US" altLang="ko-KR" sz="1200" dirty="0" err="1">
                <a:latin typeface="Consolas" panose="020B0609020204030204" pitchFamily="49" charset="0"/>
              </a:rPr>
              <a:t>E.first_name</a:t>
            </a:r>
            <a:r>
              <a:rPr lang="en-US" altLang="ko-KR" sz="1200" dirty="0">
                <a:latin typeface="Consolas" panose="020B0609020204030204" pitchFamily="49" charset="0"/>
              </a:rPr>
              <a:t>, </a:t>
            </a:r>
            <a:r>
              <a:rPr lang="en-US" altLang="ko-KR" sz="1200" dirty="0" err="1">
                <a:latin typeface="Consolas" panose="020B0609020204030204" pitchFamily="49" charset="0"/>
              </a:rPr>
              <a:t>S.salary</a:t>
            </a:r>
            <a:r>
              <a:rPr lang="en-US" altLang="ko-KR" sz="1200" dirty="0">
                <a:latin typeface="Consolas" panose="020B0609020204030204" pitchFamily="49" charset="0"/>
              </a:rPr>
              <a:t>  FROM employees E, salaries S WHERE </a:t>
            </a:r>
            <a:r>
              <a:rPr lang="en-US" altLang="ko-KR" sz="1200" dirty="0" err="1">
                <a:latin typeface="Consolas" panose="020B0609020204030204" pitchFamily="49" charset="0"/>
              </a:rPr>
              <a:t>E.emp_no</a:t>
            </a:r>
            <a:r>
              <a:rPr lang="en-US" altLang="ko-KR" sz="1200" dirty="0">
                <a:latin typeface="Consolas" panose="020B0609020204030204" pitchFamily="49" charset="0"/>
              </a:rPr>
              <a:t> = </a:t>
            </a:r>
            <a:r>
              <a:rPr lang="en-US" altLang="ko-KR" sz="1200" dirty="0" err="1">
                <a:latin typeface="Consolas" panose="020B0609020204030204" pitchFamily="49" charset="0"/>
              </a:rPr>
              <a:t>S.emp_no</a:t>
            </a:r>
            <a:r>
              <a:rPr lang="en-US" altLang="ko-KR" sz="1200" dirty="0">
                <a:latin typeface="Consolas" panose="020B0609020204030204" pitchFamily="49" charset="0"/>
              </a:rPr>
              <a:t> AND </a:t>
            </a:r>
            <a:r>
              <a:rPr lang="en-US" altLang="ko-KR" sz="1200" dirty="0" err="1">
                <a:latin typeface="Consolas" panose="020B0609020204030204" pitchFamily="49" charset="0"/>
              </a:rPr>
              <a:t>S.salary</a:t>
            </a:r>
            <a:r>
              <a:rPr lang="en-US" altLang="ko-KR" sz="1200" dirty="0">
                <a:latin typeface="Consolas" panose="020B0609020204030204" pitchFamily="49" charset="0"/>
              </a:rPr>
              <a:t> </a:t>
            </a:r>
            <a:r>
              <a:rPr lang="en-US" altLang="ko-KR" sz="1200" dirty="0">
                <a:solidFill>
                  <a:srgbClr val="0000FF"/>
                </a:solidFill>
                <a:latin typeface="Consolas" panose="020B0609020204030204" pitchFamily="49" charset="0"/>
              </a:rPr>
              <a:t>ORDER BY </a:t>
            </a:r>
            <a:r>
              <a:rPr lang="en-US" altLang="ko-KR" sz="1200" dirty="0" err="1">
                <a:latin typeface="Consolas" panose="020B0609020204030204" pitchFamily="49" charset="0"/>
              </a:rPr>
              <a:t>S.salary</a:t>
            </a:r>
            <a:r>
              <a:rPr lang="en-US" altLang="ko-KR" sz="1200" dirty="0">
                <a:latin typeface="Consolas" panose="020B0609020204030204" pitchFamily="49" charset="0"/>
              </a:rPr>
              <a:t> </a:t>
            </a:r>
            <a:r>
              <a:rPr lang="en-US" altLang="ko-KR" sz="1200" b="1" dirty="0" err="1">
                <a:solidFill>
                  <a:srgbClr val="FF0000"/>
                </a:solidFill>
                <a:latin typeface="Consolas" panose="020B0609020204030204" pitchFamily="49" charset="0"/>
              </a:rPr>
              <a:t>DESC</a:t>
            </a:r>
            <a:r>
              <a:rPr lang="en-US" altLang="ko-KR" sz="1200" dirty="0">
                <a:solidFill>
                  <a:srgbClr val="FF0000"/>
                </a:solidFill>
                <a:latin typeface="Consolas" panose="020B0609020204030204" pitchFamily="49" charset="0"/>
              </a:rPr>
              <a:t> </a:t>
            </a:r>
            <a:r>
              <a:rPr lang="en-US" altLang="ko-KR" sz="1200" dirty="0">
                <a:latin typeface="Consolas" panose="020B0609020204030204" pitchFamily="49" charset="0"/>
              </a:rPr>
              <a:t>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first_name</a:t>
            </a:r>
            <a:r>
              <a:rPr lang="en-US" altLang="ko-KR" sz="1200" dirty="0">
                <a:latin typeface="Consolas" panose="020B0609020204030204" pitchFamily="49" charset="0"/>
              </a:rPr>
              <a:t> | salary |</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Tokuyasu</a:t>
            </a:r>
            <a:r>
              <a:rPr lang="en-US" altLang="ko-KR" sz="1200" dirty="0">
                <a:latin typeface="Consolas" panose="020B0609020204030204" pitchFamily="49" charset="0"/>
              </a:rPr>
              <a:t>   | 158220 |</a:t>
            </a:r>
          </a:p>
          <a:p>
            <a:r>
              <a:rPr lang="en-US" altLang="ko-KR" sz="1200" dirty="0">
                <a:latin typeface="Consolas" panose="020B0609020204030204" pitchFamily="49" charset="0"/>
              </a:rPr>
              <a:t>| </a:t>
            </a:r>
            <a:r>
              <a:rPr lang="en-US" altLang="ko-KR" sz="1200" dirty="0" err="1">
                <a:latin typeface="Consolas" panose="020B0609020204030204" pitchFamily="49" charset="0"/>
              </a:rPr>
              <a:t>Tokuyasu</a:t>
            </a:r>
            <a:r>
              <a:rPr lang="en-US" altLang="ko-KR" sz="1200" dirty="0">
                <a:latin typeface="Consolas" panose="020B0609020204030204" pitchFamily="49" charset="0"/>
              </a:rPr>
              <a:t>   | 157821 |</a:t>
            </a:r>
          </a:p>
          <a:p>
            <a:r>
              <a:rPr lang="en-US" altLang="ko-KR" sz="1200" dirty="0">
                <a:latin typeface="Consolas" panose="020B0609020204030204" pitchFamily="49" charset="0"/>
              </a:rPr>
              <a:t>| Honesty    | 156286 |</a:t>
            </a:r>
          </a:p>
          <a:p>
            <a:r>
              <a:rPr lang="en-US" altLang="ko-KR" sz="1200" dirty="0">
                <a:latin typeface="Consolas" panose="020B0609020204030204" pitchFamily="49" charset="0"/>
              </a:rPr>
              <a:t>| </a:t>
            </a:r>
            <a:r>
              <a:rPr lang="en-US" altLang="ko-KR" sz="1200" dirty="0" err="1">
                <a:latin typeface="Consolas" panose="020B0609020204030204" pitchFamily="49" charset="0"/>
              </a:rPr>
              <a:t>Xiahua</a:t>
            </a:r>
            <a:r>
              <a:rPr lang="en-US" altLang="ko-KR" sz="1200" dirty="0">
                <a:latin typeface="Consolas" panose="020B0609020204030204" pitchFamily="49" charset="0"/>
              </a:rPr>
              <a:t>     | 155709 |</a:t>
            </a:r>
          </a:p>
          <a:p>
            <a:r>
              <a:rPr lang="en-US" altLang="ko-KR" sz="1200" dirty="0">
                <a:latin typeface="Consolas" panose="020B0609020204030204" pitchFamily="49" charset="0"/>
              </a:rPr>
              <a:t>| </a:t>
            </a:r>
            <a:r>
              <a:rPr lang="en-US" altLang="ko-KR" sz="1200" dirty="0" err="1">
                <a:latin typeface="Consolas" panose="020B0609020204030204" pitchFamily="49" charset="0"/>
              </a:rPr>
              <a:t>Sanjai</a:t>
            </a:r>
            <a:r>
              <a:rPr lang="en-US" altLang="ko-KR" sz="1200" dirty="0">
                <a:latin typeface="Consolas" panose="020B0609020204030204" pitchFamily="49" charset="0"/>
              </a:rPr>
              <a:t>     | 155513 |</a:t>
            </a:r>
          </a:p>
          <a:p>
            <a:r>
              <a:rPr lang="en-US" altLang="ko-KR" sz="1200" dirty="0">
                <a:latin typeface="Consolas" panose="020B0609020204030204" pitchFamily="49" charset="0"/>
              </a:rPr>
              <a:t>+------------+--------+</a:t>
            </a:r>
          </a:p>
        </p:txBody>
      </p:sp>
      <p:sp>
        <p:nvSpPr>
          <p:cNvPr id="5" name="직사각형 4"/>
          <p:cNvSpPr/>
          <p:nvPr/>
        </p:nvSpPr>
        <p:spPr>
          <a:xfrm>
            <a:off x="107504" y="3573016"/>
            <a:ext cx="4248472" cy="2308324"/>
          </a:xfrm>
          <a:prstGeom prst="rect">
            <a:avLst/>
          </a:prstGeom>
          <a:ln>
            <a:solidFill>
              <a:schemeClr val="tx1"/>
            </a:solidFill>
          </a:ln>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SELECT </a:t>
            </a:r>
            <a:r>
              <a:rPr lang="en-US" altLang="ko-KR" sz="1200" dirty="0" err="1">
                <a:latin typeface="Consolas" panose="020B0609020204030204" pitchFamily="49" charset="0"/>
              </a:rPr>
              <a:t>E.first_name</a:t>
            </a:r>
            <a:r>
              <a:rPr lang="en-US" altLang="ko-KR" sz="1200" dirty="0">
                <a:latin typeface="Consolas" panose="020B0609020204030204" pitchFamily="49" charset="0"/>
              </a:rPr>
              <a:t>, </a:t>
            </a:r>
            <a:r>
              <a:rPr lang="en-US" altLang="ko-KR" sz="1200" dirty="0" err="1">
                <a:latin typeface="Consolas" panose="020B0609020204030204" pitchFamily="49" charset="0"/>
              </a:rPr>
              <a:t>S.salary</a:t>
            </a:r>
            <a:r>
              <a:rPr lang="en-US" altLang="ko-KR" sz="1200" dirty="0">
                <a:latin typeface="Consolas" panose="020B0609020204030204" pitchFamily="49" charset="0"/>
              </a:rPr>
              <a:t>  FROM employees E, salaries S WHERE </a:t>
            </a:r>
            <a:r>
              <a:rPr lang="en-US" altLang="ko-KR" sz="1200" dirty="0" err="1">
                <a:latin typeface="Consolas" panose="020B0609020204030204" pitchFamily="49" charset="0"/>
              </a:rPr>
              <a:t>E.emp_no</a:t>
            </a:r>
            <a:r>
              <a:rPr lang="en-US" altLang="ko-KR" sz="1200" dirty="0">
                <a:latin typeface="Consolas" panose="020B0609020204030204" pitchFamily="49" charset="0"/>
              </a:rPr>
              <a:t> = </a:t>
            </a:r>
            <a:r>
              <a:rPr lang="en-US" altLang="ko-KR" sz="1200" dirty="0" err="1">
                <a:latin typeface="Consolas" panose="020B0609020204030204" pitchFamily="49" charset="0"/>
              </a:rPr>
              <a:t>S.emp_no</a:t>
            </a:r>
            <a:r>
              <a:rPr lang="en-US" altLang="ko-KR" sz="1200" dirty="0">
                <a:latin typeface="Consolas" panose="020B0609020204030204" pitchFamily="49" charset="0"/>
              </a:rPr>
              <a:t> AND </a:t>
            </a:r>
            <a:r>
              <a:rPr lang="en-US" altLang="ko-KR" sz="1200" dirty="0" err="1">
                <a:latin typeface="Consolas" panose="020B0609020204030204" pitchFamily="49" charset="0"/>
              </a:rPr>
              <a:t>S.salary</a:t>
            </a:r>
            <a:r>
              <a:rPr lang="en-US" altLang="ko-KR" sz="1200" dirty="0">
                <a:latin typeface="Consolas" panose="020B0609020204030204" pitchFamily="49" charset="0"/>
              </a:rPr>
              <a:t> </a:t>
            </a:r>
            <a:r>
              <a:rPr lang="en-US" altLang="ko-KR" sz="1200" dirty="0">
                <a:solidFill>
                  <a:srgbClr val="0000FF"/>
                </a:solidFill>
                <a:latin typeface="Consolas" panose="020B0609020204030204" pitchFamily="49" charset="0"/>
              </a:rPr>
              <a:t>ORDER BY </a:t>
            </a:r>
            <a:r>
              <a:rPr lang="en-US" altLang="ko-KR" sz="1200" dirty="0" err="1">
                <a:latin typeface="Consolas" panose="020B0609020204030204" pitchFamily="49" charset="0"/>
              </a:rPr>
              <a:t>S.salary</a:t>
            </a:r>
            <a:r>
              <a:rPr lang="en-US" altLang="ko-KR" sz="1200" dirty="0">
                <a:latin typeface="Consolas" panose="020B0609020204030204" pitchFamily="49" charset="0"/>
              </a:rPr>
              <a:t>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first_name</a:t>
            </a:r>
            <a:r>
              <a:rPr lang="en-US" altLang="ko-KR" sz="1200" dirty="0">
                <a:latin typeface="Consolas" panose="020B0609020204030204" pitchFamily="49" charset="0"/>
              </a:rPr>
              <a:t> | salary |</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Olivera</a:t>
            </a:r>
            <a:r>
              <a:rPr lang="en-US" altLang="ko-KR" sz="1200" dirty="0">
                <a:latin typeface="Consolas" panose="020B0609020204030204" pitchFamily="49" charset="0"/>
              </a:rPr>
              <a:t>    |  38623 |</a:t>
            </a:r>
          </a:p>
          <a:p>
            <a:r>
              <a:rPr lang="en-US" altLang="ko-KR" sz="1200" dirty="0">
                <a:latin typeface="Consolas" panose="020B0609020204030204" pitchFamily="49" charset="0"/>
              </a:rPr>
              <a:t>| Fumiya     |  38735 |</a:t>
            </a:r>
          </a:p>
          <a:p>
            <a:r>
              <a:rPr lang="en-US" altLang="ko-KR" sz="1200" dirty="0">
                <a:latin typeface="Consolas" panose="020B0609020204030204" pitchFamily="49" charset="0"/>
              </a:rPr>
              <a:t>| </a:t>
            </a:r>
            <a:r>
              <a:rPr lang="en-US" altLang="ko-KR" sz="1200" dirty="0" err="1">
                <a:latin typeface="Consolas" panose="020B0609020204030204" pitchFamily="49" charset="0"/>
              </a:rPr>
              <a:t>Chuanyi</a:t>
            </a:r>
            <a:r>
              <a:rPr lang="en-US" altLang="ko-KR" sz="1200" dirty="0">
                <a:latin typeface="Consolas" panose="020B0609020204030204" pitchFamily="49" charset="0"/>
              </a:rPr>
              <a:t>    |  38786 |</a:t>
            </a:r>
          </a:p>
          <a:p>
            <a:r>
              <a:rPr lang="en-US" altLang="ko-KR" sz="1200" dirty="0">
                <a:latin typeface="Consolas" panose="020B0609020204030204" pitchFamily="49" charset="0"/>
              </a:rPr>
              <a:t>| </a:t>
            </a:r>
            <a:r>
              <a:rPr lang="en-US" altLang="ko-KR" sz="1200" dirty="0" err="1">
                <a:latin typeface="Consolas" panose="020B0609020204030204" pitchFamily="49" charset="0"/>
              </a:rPr>
              <a:t>Yurij</a:t>
            </a:r>
            <a:r>
              <a:rPr lang="en-US" altLang="ko-KR" sz="1200" dirty="0">
                <a:latin typeface="Consolas" panose="020B0609020204030204" pitchFamily="49" charset="0"/>
              </a:rPr>
              <a:t>      |  38812 |</a:t>
            </a:r>
          </a:p>
          <a:p>
            <a:r>
              <a:rPr lang="en-US" altLang="ko-KR" sz="1200" dirty="0">
                <a:latin typeface="Consolas" panose="020B0609020204030204" pitchFamily="49" charset="0"/>
              </a:rPr>
              <a:t>| </a:t>
            </a:r>
            <a:r>
              <a:rPr lang="en-US" altLang="ko-KR" sz="1200" dirty="0" err="1">
                <a:latin typeface="Consolas" panose="020B0609020204030204" pitchFamily="49" charset="0"/>
              </a:rPr>
              <a:t>Mechthild</a:t>
            </a:r>
            <a:r>
              <a:rPr lang="en-US" altLang="ko-KR" sz="1200" dirty="0">
                <a:latin typeface="Consolas" panose="020B0609020204030204" pitchFamily="49" charset="0"/>
              </a:rPr>
              <a:t>  |  38836 |</a:t>
            </a:r>
          </a:p>
          <a:p>
            <a:r>
              <a:rPr lang="en-US" altLang="ko-KR" sz="1200" dirty="0">
                <a:latin typeface="Consolas" panose="020B0609020204030204" pitchFamily="49" charset="0"/>
              </a:rPr>
              <a:t>+------------+--------+</a:t>
            </a:r>
          </a:p>
        </p:txBody>
      </p:sp>
    </p:spTree>
    <p:extLst>
      <p:ext uri="{BB962C8B-B14F-4D97-AF65-F5344CB8AC3E}">
        <p14:creationId xmlns:p14="http://schemas.microsoft.com/office/powerpoint/2010/main" val="3346003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en-US" dirty="0"/>
              <a:t>Basic SQL Retrieval Query Block</a:t>
            </a:r>
            <a:endParaRPr lang="ko-KR" altLang="en-US" dirty="0"/>
          </a:p>
        </p:txBody>
      </p:sp>
      <p:pic>
        <p:nvPicPr>
          <p:cNvPr id="5" name="그림 4"/>
          <p:cNvPicPr>
            <a:picLocks noChangeAspect="1"/>
          </p:cNvPicPr>
          <p:nvPr/>
        </p:nvPicPr>
        <p:blipFill>
          <a:blip r:embed="rId2"/>
          <a:stretch>
            <a:fillRect/>
          </a:stretch>
        </p:blipFill>
        <p:spPr>
          <a:xfrm>
            <a:off x="1271587" y="2286000"/>
            <a:ext cx="6600825" cy="2286000"/>
          </a:xfrm>
          <a:prstGeom prst="rect">
            <a:avLst/>
          </a:prstGeom>
        </p:spPr>
      </p:pic>
    </p:spTree>
    <p:extLst>
      <p:ext uri="{BB962C8B-B14F-4D97-AF65-F5344CB8AC3E}">
        <p14:creationId xmlns:p14="http://schemas.microsoft.com/office/powerpoint/2010/main" val="1680102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latin typeface="Consolas" panose="020B0609020204030204" pitchFamily="49" charset="0"/>
              </a:rPr>
              <a:t>INSERT</a:t>
            </a:r>
            <a:r>
              <a:rPr lang="en-US" altLang="ko-KR" dirty="0"/>
              <a:t>, </a:t>
            </a:r>
            <a:r>
              <a:rPr lang="en-US" altLang="ko-KR" dirty="0">
                <a:latin typeface="Consolas" panose="020B0609020204030204" pitchFamily="49" charset="0"/>
              </a:rPr>
              <a:t>DELETE</a:t>
            </a:r>
            <a:r>
              <a:rPr lang="en-US" altLang="ko-KR" dirty="0"/>
              <a:t>, and </a:t>
            </a:r>
            <a:r>
              <a:rPr lang="en-US" altLang="ko-KR" dirty="0">
                <a:latin typeface="Consolas" panose="020B0609020204030204" pitchFamily="49" charset="0"/>
              </a:rPr>
              <a:t>UPDATE</a:t>
            </a:r>
            <a:r>
              <a:rPr lang="en-US" altLang="ko-KR" dirty="0"/>
              <a:t> Statements in SQL</a:t>
            </a:r>
            <a:endParaRPr lang="ko-KR" altLang="en-US" dirty="0"/>
          </a:p>
        </p:txBody>
      </p:sp>
      <p:sp>
        <p:nvSpPr>
          <p:cNvPr id="3" name="부제목 2"/>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502942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457200" y="274638"/>
            <a:ext cx="8579296" cy="562074"/>
          </a:xfrm>
        </p:spPr>
        <p:txBody>
          <a:bodyPr/>
          <a:lstStyle/>
          <a:p>
            <a:r>
              <a:rPr lang="en-US" altLang="en-US" sz="2800" dirty="0">
                <a:latin typeface="Consolas" panose="020B0609020204030204" pitchFamily="49" charset="0"/>
              </a:rPr>
              <a:t>INSERT</a:t>
            </a:r>
            <a:r>
              <a:rPr lang="en-US" altLang="en-US" sz="2800" dirty="0"/>
              <a:t>, </a:t>
            </a:r>
            <a:r>
              <a:rPr lang="en-US" altLang="en-US" sz="2800" dirty="0">
                <a:latin typeface="Consolas" panose="020B0609020204030204" pitchFamily="49" charset="0"/>
              </a:rPr>
              <a:t>DELETE</a:t>
            </a:r>
            <a:r>
              <a:rPr lang="en-US" altLang="en-US" sz="2800" dirty="0"/>
              <a:t>, </a:t>
            </a:r>
            <a:r>
              <a:rPr lang="en-US" altLang="en-US" sz="2800" dirty="0">
                <a:latin typeface="Consolas" panose="020B0609020204030204" pitchFamily="49" charset="0"/>
              </a:rPr>
              <a:t>UPDATE</a:t>
            </a:r>
            <a:r>
              <a:rPr lang="en-US" altLang="en-US" sz="2800" dirty="0"/>
              <a:t> Statements in SQL</a:t>
            </a:r>
          </a:p>
        </p:txBody>
      </p:sp>
      <p:sp>
        <p:nvSpPr>
          <p:cNvPr id="55299" name="Content Placeholder 2"/>
          <p:cNvSpPr>
            <a:spLocks noGrp="1"/>
          </p:cNvSpPr>
          <p:nvPr>
            <p:ph idx="1"/>
          </p:nvPr>
        </p:nvSpPr>
        <p:spPr/>
        <p:txBody>
          <a:bodyPr/>
          <a:lstStyle/>
          <a:p>
            <a:r>
              <a:rPr lang="en-US" altLang="en-US" dirty="0"/>
              <a:t>Three commands used to modify the database: </a:t>
            </a:r>
          </a:p>
          <a:p>
            <a:pPr lvl="1"/>
            <a:r>
              <a:rPr lang="en-US" altLang="en-US" dirty="0">
                <a:latin typeface="Consolas" panose="020B0609020204030204" pitchFamily="49" charset="0"/>
                <a:cs typeface="Courier New" panose="02070309020205020404" pitchFamily="49" charset="0"/>
              </a:rPr>
              <a:t>INSERT</a:t>
            </a:r>
            <a:r>
              <a:rPr lang="en-US" altLang="en-US" dirty="0"/>
              <a:t>, </a:t>
            </a:r>
            <a:r>
              <a:rPr lang="en-US" altLang="en-US" dirty="0">
                <a:latin typeface="Consolas" panose="020B0609020204030204" pitchFamily="49" charset="0"/>
                <a:cs typeface="Courier New" panose="02070309020205020404" pitchFamily="49" charset="0"/>
              </a:rPr>
              <a:t>DELETE</a:t>
            </a:r>
            <a:r>
              <a:rPr lang="en-US" altLang="en-US" dirty="0"/>
              <a:t>, and</a:t>
            </a:r>
            <a:r>
              <a:rPr lang="en-US" altLang="en-US" sz="1200" dirty="0"/>
              <a:t> </a:t>
            </a:r>
            <a:r>
              <a:rPr lang="en-US" altLang="en-US" dirty="0">
                <a:latin typeface="Consolas" panose="020B0609020204030204" pitchFamily="49" charset="0"/>
                <a:cs typeface="Courier New" panose="02070309020205020404" pitchFamily="49" charset="0"/>
              </a:rPr>
              <a:t>UPDATE</a:t>
            </a:r>
          </a:p>
          <a:p>
            <a:pPr lvl="1"/>
            <a:endParaRPr lang="en-US" altLang="en-US" dirty="0">
              <a:latin typeface="Courier New" panose="02070309020205020404" pitchFamily="49" charset="0"/>
              <a:cs typeface="Courier New" panose="02070309020205020404" pitchFamily="49" charset="0"/>
            </a:endParaRPr>
          </a:p>
          <a:p>
            <a:r>
              <a:rPr lang="en-US" altLang="en-US" dirty="0">
                <a:latin typeface="Consolas" panose="020B0609020204030204" pitchFamily="49" charset="0"/>
                <a:cs typeface="Courier New" panose="02070309020205020404" pitchFamily="49" charset="0"/>
              </a:rPr>
              <a:t>INSERT</a:t>
            </a:r>
            <a:r>
              <a:rPr lang="en-US" altLang="en-US" dirty="0">
                <a:latin typeface="Courier New" panose="02070309020205020404" pitchFamily="49" charset="0"/>
                <a:cs typeface="Courier New" panose="02070309020205020404" pitchFamily="49" charset="0"/>
              </a:rPr>
              <a:t> </a:t>
            </a:r>
            <a:r>
              <a:rPr lang="en-US" altLang="en-US" dirty="0"/>
              <a:t>typically inserts a tuple (row) in a relation (table)</a:t>
            </a:r>
          </a:p>
          <a:p>
            <a:endParaRPr lang="en-US" altLang="en-US" dirty="0"/>
          </a:p>
          <a:p>
            <a:r>
              <a:rPr lang="en-US" altLang="en-US" dirty="0">
                <a:latin typeface="Consolas" panose="020B0609020204030204" pitchFamily="49" charset="0"/>
                <a:cs typeface="Courier New" panose="02070309020205020404" pitchFamily="49" charset="0"/>
              </a:rPr>
              <a:t>UPDATE</a:t>
            </a:r>
            <a:r>
              <a:rPr lang="en-US" altLang="en-US" dirty="0">
                <a:latin typeface="Courier New" panose="02070309020205020404" pitchFamily="49" charset="0"/>
                <a:cs typeface="Courier New" panose="02070309020205020404" pitchFamily="49" charset="0"/>
              </a:rPr>
              <a:t> </a:t>
            </a:r>
            <a:r>
              <a:rPr lang="en-US" altLang="en-US" dirty="0"/>
              <a:t>may update a number of tuples (rows) in a relation (table) that satisfy the condition</a:t>
            </a:r>
          </a:p>
          <a:p>
            <a:endParaRPr lang="en-US" altLang="en-US" dirty="0">
              <a:latin typeface="Courier New" panose="02070309020205020404" pitchFamily="49" charset="0"/>
              <a:cs typeface="Courier New" panose="02070309020205020404" pitchFamily="49" charset="0"/>
            </a:endParaRPr>
          </a:p>
          <a:p>
            <a:r>
              <a:rPr lang="en-US" altLang="en-US" dirty="0">
                <a:latin typeface="Consolas" panose="020B0609020204030204" pitchFamily="49" charset="0"/>
                <a:cs typeface="Courier New" panose="02070309020205020404" pitchFamily="49" charset="0"/>
              </a:rPr>
              <a:t>DELETE</a:t>
            </a:r>
            <a:r>
              <a:rPr lang="en-US" altLang="en-US" dirty="0">
                <a:latin typeface="Courier New" panose="02070309020205020404" pitchFamily="49" charset="0"/>
                <a:cs typeface="Courier New" panose="02070309020205020404" pitchFamily="49" charset="0"/>
              </a:rPr>
              <a:t> </a:t>
            </a:r>
            <a:r>
              <a:rPr lang="en-US" altLang="en-US" dirty="0"/>
              <a:t>may also update a number of tuples (rows) in a relation (table) that satisfy the condition</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83132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a:picLocks noChangeAspect="1"/>
          </p:cNvPicPr>
          <p:nvPr/>
        </p:nvPicPr>
        <p:blipFill>
          <a:blip r:embed="rId2"/>
          <a:stretch>
            <a:fillRect/>
          </a:stretch>
        </p:blipFill>
        <p:spPr>
          <a:xfrm>
            <a:off x="5040560" y="2376264"/>
            <a:ext cx="3995936" cy="2996952"/>
          </a:xfrm>
          <a:prstGeom prst="rect">
            <a:avLst/>
          </a:prstGeom>
        </p:spPr>
      </p:pic>
      <p:sp>
        <p:nvSpPr>
          <p:cNvPr id="2" name="제목 1"/>
          <p:cNvSpPr>
            <a:spLocks noGrp="1"/>
          </p:cNvSpPr>
          <p:nvPr>
            <p:ph type="title"/>
          </p:nvPr>
        </p:nvSpPr>
        <p:spPr/>
        <p:txBody>
          <a:bodyPr/>
          <a:lstStyle/>
          <a:p>
            <a:r>
              <a:rPr lang="en-US" altLang="ko-KR" dirty="0"/>
              <a:t>Overview</a:t>
            </a:r>
            <a:endParaRPr lang="ko-KR" altLang="en-US" dirty="0"/>
          </a:p>
        </p:txBody>
      </p:sp>
      <p:sp>
        <p:nvSpPr>
          <p:cNvPr id="4" name="직사각형 3"/>
          <p:cNvSpPr/>
          <p:nvPr/>
        </p:nvSpPr>
        <p:spPr>
          <a:xfrm>
            <a:off x="443714" y="980728"/>
            <a:ext cx="8376758" cy="1569660"/>
          </a:xfrm>
          <a:prstGeom prst="rect">
            <a:avLst/>
          </a:prstGeom>
        </p:spPr>
        <p:txBody>
          <a:bodyPr wrap="square">
            <a:spAutoFit/>
          </a:bodyPr>
          <a:lstStyle/>
          <a:p>
            <a:r>
              <a:rPr lang="en-US" altLang="ko-KR" sz="1600" b="1" dirty="0"/>
              <a:t>SQL was initially developed at IBM by </a:t>
            </a:r>
            <a:r>
              <a:rPr lang="en-US" altLang="ko-KR" sz="1600" b="1" dirty="0">
                <a:solidFill>
                  <a:srgbClr val="0000FF"/>
                </a:solidFill>
              </a:rPr>
              <a:t>Donald D. Chamberlin</a:t>
            </a:r>
            <a:r>
              <a:rPr lang="en-US" altLang="ko-KR" sz="1600" b="1" dirty="0"/>
              <a:t> and </a:t>
            </a:r>
            <a:r>
              <a:rPr lang="en-US" altLang="ko-KR" sz="1600" b="1" dirty="0">
                <a:solidFill>
                  <a:srgbClr val="0000FF"/>
                </a:solidFill>
              </a:rPr>
              <a:t>Raymond F. Boyce </a:t>
            </a:r>
            <a:r>
              <a:rPr lang="en-US" altLang="ko-KR" sz="1600" dirty="0"/>
              <a:t>after learning about the relational model from Ted </a:t>
            </a:r>
            <a:r>
              <a:rPr lang="en-US" altLang="ko-KR" sz="1600" dirty="0" err="1"/>
              <a:t>Codd</a:t>
            </a:r>
            <a:r>
              <a:rPr lang="en-US" altLang="ko-KR" sz="1600" dirty="0"/>
              <a:t> in the early 1970s. This version, initially called SEQUEL (Structured English Query Language), was designed to manipulate and retrieve data stored in IBM's original quasi-relational database management system, System R, which a group at IBM San Jose Research Laboratory had developed during the 1970s.</a:t>
            </a:r>
            <a:endParaRPr lang="ko-KR" altLang="en-US" sz="1600" dirty="0"/>
          </a:p>
        </p:txBody>
      </p:sp>
      <p:pic>
        <p:nvPicPr>
          <p:cNvPr id="5" name="그림 4"/>
          <p:cNvPicPr>
            <a:picLocks noChangeAspect="1"/>
          </p:cNvPicPr>
          <p:nvPr/>
        </p:nvPicPr>
        <p:blipFill>
          <a:blip r:embed="rId3"/>
          <a:stretch>
            <a:fillRect/>
          </a:stretch>
        </p:blipFill>
        <p:spPr>
          <a:xfrm>
            <a:off x="539552" y="2708920"/>
            <a:ext cx="1741312" cy="2611968"/>
          </a:xfrm>
          <a:prstGeom prst="rect">
            <a:avLst/>
          </a:prstGeom>
        </p:spPr>
      </p:pic>
      <p:sp>
        <p:nvSpPr>
          <p:cNvPr id="6" name="직사각형 5"/>
          <p:cNvSpPr/>
          <p:nvPr/>
        </p:nvSpPr>
        <p:spPr>
          <a:xfrm>
            <a:off x="2399845" y="2843327"/>
            <a:ext cx="2604203" cy="1754326"/>
          </a:xfrm>
          <a:prstGeom prst="rect">
            <a:avLst/>
          </a:prstGeom>
        </p:spPr>
        <p:txBody>
          <a:bodyPr wrap="square">
            <a:spAutoFit/>
          </a:bodyPr>
          <a:lstStyle/>
          <a:p>
            <a:r>
              <a:rPr lang="en-US" altLang="ko-KR" sz="1200" b="1" dirty="0"/>
              <a:t>Donald D. Chamberlin </a:t>
            </a:r>
            <a:r>
              <a:rPr lang="en-US" altLang="ko-KR" sz="1200" dirty="0"/>
              <a:t>(born 21 December 1944) is an American computer scientist who is best known as one of the principal designers of the original SQL language specification with Raymond Boyce. He also made significant contributions to the development of XQuery.</a:t>
            </a:r>
            <a:endParaRPr lang="ko-KR" altLang="en-US" sz="1200" dirty="0"/>
          </a:p>
        </p:txBody>
      </p:sp>
      <p:sp>
        <p:nvSpPr>
          <p:cNvPr id="7" name="직사각형 6"/>
          <p:cNvSpPr/>
          <p:nvPr/>
        </p:nvSpPr>
        <p:spPr>
          <a:xfrm>
            <a:off x="3923928" y="5373216"/>
            <a:ext cx="3132348" cy="1200329"/>
          </a:xfrm>
          <a:prstGeom prst="rect">
            <a:avLst/>
          </a:prstGeom>
        </p:spPr>
        <p:txBody>
          <a:bodyPr wrap="square">
            <a:spAutoFit/>
          </a:bodyPr>
          <a:lstStyle/>
          <a:p>
            <a:r>
              <a:rPr lang="en-US" altLang="ko-KR" sz="1200" b="1" dirty="0"/>
              <a:t>Raymond F. Boyce </a:t>
            </a:r>
            <a:r>
              <a:rPr lang="en-US" altLang="ko-KR" sz="1200" dirty="0"/>
              <a:t>(1947–1974) was an American computer scientist who was known for his research in relational databases. He is best known for his work co-developing the SQL database language and </a:t>
            </a:r>
            <a:r>
              <a:rPr lang="en-US" altLang="ko-KR" sz="1200" b="1" u="sng" dirty="0"/>
              <a:t>Boyce-</a:t>
            </a:r>
            <a:r>
              <a:rPr lang="en-US" altLang="ko-KR" sz="1200" b="1" u="sng" dirty="0" err="1"/>
              <a:t>Codd</a:t>
            </a:r>
            <a:r>
              <a:rPr lang="en-US" altLang="ko-KR" sz="1200" b="1" u="sng" dirty="0"/>
              <a:t> normal form.</a:t>
            </a:r>
            <a:endParaRPr lang="ko-KR" altLang="en-US" sz="1200" b="1" u="sng" dirty="0"/>
          </a:p>
        </p:txBody>
      </p:sp>
      <p:pic>
        <p:nvPicPr>
          <p:cNvPr id="8" name="그림 7"/>
          <p:cNvPicPr>
            <a:picLocks noChangeAspect="1"/>
          </p:cNvPicPr>
          <p:nvPr/>
        </p:nvPicPr>
        <p:blipFill>
          <a:blip r:embed="rId4"/>
          <a:stretch>
            <a:fillRect/>
          </a:stretch>
        </p:blipFill>
        <p:spPr>
          <a:xfrm>
            <a:off x="2303748" y="4924356"/>
            <a:ext cx="1597296" cy="1647889"/>
          </a:xfrm>
          <a:prstGeom prst="rect">
            <a:avLst/>
          </a:prstGeom>
        </p:spPr>
      </p:pic>
    </p:spTree>
    <p:extLst>
      <p:ext uri="{BB962C8B-B14F-4D97-AF65-F5344CB8AC3E}">
        <p14:creationId xmlns:p14="http://schemas.microsoft.com/office/powerpoint/2010/main" val="13025298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Grp="1" noChangeArrowheads="1"/>
          </p:cNvSpPr>
          <p:nvPr>
            <p:ph type="title"/>
          </p:nvPr>
        </p:nvSpPr>
        <p:spPr/>
        <p:txBody>
          <a:bodyPr/>
          <a:lstStyle/>
          <a:p>
            <a:r>
              <a:rPr lang="en-US" altLang="en-US" dirty="0">
                <a:latin typeface="Consolas" panose="020B0609020204030204" pitchFamily="49" charset="0"/>
              </a:rPr>
              <a:t>INSERT</a:t>
            </a:r>
          </a:p>
        </p:txBody>
      </p:sp>
      <p:sp>
        <p:nvSpPr>
          <p:cNvPr id="56323" name="Rectangle 7"/>
          <p:cNvSpPr>
            <a:spLocks noGrp="1" noChangeArrowheads="1"/>
          </p:cNvSpPr>
          <p:nvPr>
            <p:ph type="body" idx="1"/>
          </p:nvPr>
        </p:nvSpPr>
        <p:spPr/>
        <p:txBody>
          <a:bodyPr/>
          <a:lstStyle/>
          <a:p>
            <a:r>
              <a:rPr lang="en-US" altLang="en-US" dirty="0"/>
              <a:t>In its simplest form, it is used </a:t>
            </a:r>
            <a:r>
              <a:rPr lang="en-US" altLang="en-US" u="sng" dirty="0"/>
              <a:t>to add one or more tuples </a:t>
            </a:r>
            <a:r>
              <a:rPr lang="en-US" altLang="en-US" dirty="0"/>
              <a:t>to a relation</a:t>
            </a:r>
          </a:p>
          <a:p>
            <a:pPr lvl="1"/>
            <a:endParaRPr lang="en-US" altLang="en-US" dirty="0"/>
          </a:p>
          <a:p>
            <a:r>
              <a:rPr lang="en-US" altLang="en-US" dirty="0"/>
              <a:t>Attribute values should be listed in the same order as the attributes were specified in the </a:t>
            </a:r>
            <a:r>
              <a:rPr lang="en-US" altLang="en-US" b="1" dirty="0">
                <a:latin typeface="Consolas" panose="020B0609020204030204" pitchFamily="49" charset="0"/>
              </a:rPr>
              <a:t>CREATE TABLE</a:t>
            </a:r>
            <a:r>
              <a:rPr lang="en-US" altLang="en-US" dirty="0">
                <a:latin typeface="Consolas" panose="020B0609020204030204" pitchFamily="49" charset="0"/>
              </a:rPr>
              <a:t> </a:t>
            </a:r>
            <a:r>
              <a:rPr lang="en-US" altLang="en-US" dirty="0"/>
              <a:t>command</a:t>
            </a:r>
          </a:p>
          <a:p>
            <a:pPr lvl="1"/>
            <a:endParaRPr lang="en-US" altLang="en-US" dirty="0"/>
          </a:p>
          <a:p>
            <a:r>
              <a:rPr lang="en-US" altLang="en-US" dirty="0"/>
              <a:t>Constraints on data types are observed automatically</a:t>
            </a:r>
          </a:p>
          <a:p>
            <a:pPr lvl="1"/>
            <a:endParaRPr lang="en-US" altLang="en-US" dirty="0"/>
          </a:p>
          <a:p>
            <a:r>
              <a:rPr lang="en-US" altLang="en-US" dirty="0"/>
              <a:t>Any integrity constraints as a part of the </a:t>
            </a:r>
            <a:r>
              <a:rPr lang="en-US" altLang="en-US" dirty="0" err="1"/>
              <a:t>DDL</a:t>
            </a:r>
            <a:r>
              <a:rPr lang="en-US" altLang="en-US" dirty="0"/>
              <a:t> specification are enforced</a:t>
            </a:r>
          </a:p>
        </p:txBody>
      </p:sp>
    </p:spTree>
    <p:extLst>
      <p:ext uri="{BB962C8B-B14F-4D97-AF65-F5344CB8AC3E}">
        <p14:creationId xmlns:p14="http://schemas.microsoft.com/office/powerpoint/2010/main" val="1095294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The </a:t>
            </a:r>
            <a:r>
              <a:rPr lang="en-US" altLang="en-US" dirty="0">
                <a:latin typeface="Consolas" panose="020B0609020204030204" pitchFamily="49" charset="0"/>
              </a:rPr>
              <a:t>INSERT</a:t>
            </a:r>
            <a:r>
              <a:rPr lang="en-US" altLang="en-US" dirty="0"/>
              <a:t> Command</a:t>
            </a:r>
          </a:p>
        </p:txBody>
      </p:sp>
      <p:sp>
        <p:nvSpPr>
          <p:cNvPr id="57347" name="Content Placeholder 2"/>
          <p:cNvSpPr>
            <a:spLocks noGrp="1"/>
          </p:cNvSpPr>
          <p:nvPr>
            <p:ph idx="1"/>
          </p:nvPr>
        </p:nvSpPr>
        <p:spPr>
          <a:xfrm>
            <a:off x="457200" y="1052736"/>
            <a:ext cx="8229600" cy="864096"/>
          </a:xfrm>
        </p:spPr>
        <p:txBody>
          <a:bodyPr/>
          <a:lstStyle/>
          <a:p>
            <a:r>
              <a:rPr lang="en-US" altLang="en-US" dirty="0"/>
              <a:t>Specify the relation name and a list of values for the tuple. All values including nulls are supplied.</a:t>
            </a:r>
          </a:p>
        </p:txBody>
      </p:sp>
      <p:pic>
        <p:nvPicPr>
          <p:cNvPr id="2" name="그림 1"/>
          <p:cNvPicPr>
            <a:picLocks noChangeAspect="1"/>
          </p:cNvPicPr>
          <p:nvPr/>
        </p:nvPicPr>
        <p:blipFill>
          <a:blip r:embed="rId2"/>
          <a:stretch>
            <a:fillRect/>
          </a:stretch>
        </p:blipFill>
        <p:spPr>
          <a:xfrm>
            <a:off x="713904" y="2038446"/>
            <a:ext cx="7956376" cy="958506"/>
          </a:xfrm>
          <a:prstGeom prst="rect">
            <a:avLst/>
          </a:prstGeom>
        </p:spPr>
      </p:pic>
      <p:sp>
        <p:nvSpPr>
          <p:cNvPr id="4" name="직사각형 3"/>
          <p:cNvSpPr/>
          <p:nvPr/>
        </p:nvSpPr>
        <p:spPr>
          <a:xfrm>
            <a:off x="872716" y="3126882"/>
            <a:ext cx="7398568" cy="3046988"/>
          </a:xfrm>
          <a:prstGeom prst="rect">
            <a:avLst/>
          </a:prstGeom>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a:t>
            </a:r>
            <a:r>
              <a:rPr lang="en-US" altLang="ko-KR" sz="1200" dirty="0">
                <a:solidFill>
                  <a:srgbClr val="0000FF"/>
                </a:solidFill>
                <a:latin typeface="Consolas" panose="020B0609020204030204" pitchFamily="49" charset="0"/>
              </a:rPr>
              <a:t>INSERT INTO EMPLOYEE</a:t>
            </a:r>
          </a:p>
          <a:p>
            <a:r>
              <a:rPr lang="en-US" altLang="ko-KR" sz="1200" dirty="0">
                <a:latin typeface="Consolas" panose="020B0609020204030204" pitchFamily="49" charset="0"/>
              </a:rPr>
              <a:t>     </a:t>
            </a:r>
            <a:r>
              <a:rPr lang="en-US" altLang="ko-KR" sz="1200" dirty="0" smtClean="0">
                <a:latin typeface="Consolas" panose="020B0609020204030204" pitchFamily="49" charset="0"/>
              </a:rPr>
              <a:t>  </a:t>
            </a:r>
            <a:r>
              <a:rPr lang="en-US" altLang="ko-KR" sz="1200" dirty="0" smtClean="0">
                <a:solidFill>
                  <a:srgbClr val="0000FF"/>
                </a:solidFill>
                <a:latin typeface="Consolas" panose="020B0609020204030204" pitchFamily="49" charset="0"/>
              </a:rPr>
              <a:t>VALUES </a:t>
            </a:r>
            <a:r>
              <a:rPr lang="en-US" altLang="ko-KR" sz="1200" dirty="0">
                <a:solidFill>
                  <a:srgbClr val="0000FF"/>
                </a:solidFill>
                <a:latin typeface="Consolas" panose="020B0609020204030204" pitchFamily="49" charset="0"/>
              </a:rPr>
              <a:t>('Richard', 'K', 'Marini', '653298653', '1962-12-30', '98 Oak Forest, Katy, TX', 'M', 37000, '653298653', 4);</a:t>
            </a:r>
          </a:p>
          <a:p>
            <a:r>
              <a:rPr lang="en-US" altLang="ko-KR" sz="1200" dirty="0">
                <a:latin typeface="Consolas" panose="020B0609020204030204" pitchFamily="49" charset="0"/>
              </a:rPr>
              <a:t>Query OK, 1 row affected (0.01 sec)</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SELECT * from EMPLOYEE;                                                  +---------+-------+--------+-----------+------------+-------------------------+------+----------+-----------+------+</a:t>
            </a:r>
          </a:p>
          <a:p>
            <a:r>
              <a:rPr lang="en-US" altLang="ko-KR" sz="1200" dirty="0">
                <a:latin typeface="Consolas" panose="020B0609020204030204" pitchFamily="49" charset="0"/>
              </a:rPr>
              <a:t>| </a:t>
            </a:r>
            <a:r>
              <a:rPr lang="en-US" altLang="ko-KR" sz="1200" dirty="0" err="1">
                <a:latin typeface="Consolas" panose="020B0609020204030204" pitchFamily="49" charset="0"/>
              </a:rPr>
              <a:t>Fname</a:t>
            </a:r>
            <a:r>
              <a:rPr lang="en-US" altLang="ko-KR" sz="1200" dirty="0">
                <a:latin typeface="Consolas" panose="020B0609020204030204" pitchFamily="49" charset="0"/>
              </a:rPr>
              <a:t>   | </a:t>
            </a:r>
            <a:r>
              <a:rPr lang="en-US" altLang="ko-KR" sz="1200" dirty="0" err="1">
                <a:latin typeface="Consolas" panose="020B0609020204030204" pitchFamily="49" charset="0"/>
              </a:rPr>
              <a:t>Minit</a:t>
            </a:r>
            <a:r>
              <a:rPr lang="en-US" altLang="ko-KR" sz="1200" dirty="0">
                <a:latin typeface="Consolas" panose="020B0609020204030204" pitchFamily="49" charset="0"/>
              </a:rPr>
              <a:t> | </a:t>
            </a:r>
            <a:r>
              <a:rPr lang="en-US" altLang="ko-KR" sz="1200" dirty="0" err="1">
                <a:latin typeface="Consolas" panose="020B0609020204030204" pitchFamily="49" charset="0"/>
              </a:rPr>
              <a:t>Lname</a:t>
            </a:r>
            <a:r>
              <a:rPr lang="en-US" altLang="ko-KR" sz="1200" dirty="0">
                <a:latin typeface="Consolas" panose="020B0609020204030204" pitchFamily="49" charset="0"/>
              </a:rPr>
              <a:t>  | </a:t>
            </a:r>
            <a:r>
              <a:rPr lang="en-US" altLang="ko-KR" sz="1200" dirty="0" err="1">
                <a:latin typeface="Consolas" panose="020B0609020204030204" pitchFamily="49" charset="0"/>
              </a:rPr>
              <a:t>Ssn</a:t>
            </a:r>
            <a:r>
              <a:rPr lang="en-US" altLang="ko-KR" sz="1200" dirty="0">
                <a:latin typeface="Consolas" panose="020B0609020204030204" pitchFamily="49" charset="0"/>
              </a:rPr>
              <a:t>       | </a:t>
            </a:r>
            <a:r>
              <a:rPr lang="en-US" altLang="ko-KR" sz="1200" dirty="0" err="1">
                <a:latin typeface="Consolas" panose="020B0609020204030204" pitchFamily="49" charset="0"/>
              </a:rPr>
              <a:t>Bdata</a:t>
            </a:r>
            <a:r>
              <a:rPr lang="en-US" altLang="ko-KR" sz="1200" dirty="0">
                <a:latin typeface="Consolas" panose="020B0609020204030204" pitchFamily="49" charset="0"/>
              </a:rPr>
              <a:t>      | Address                 | Sex  | Salary   | </a:t>
            </a:r>
            <a:r>
              <a:rPr lang="en-US" altLang="ko-KR" sz="1200" dirty="0" err="1">
                <a:latin typeface="Consolas" panose="020B0609020204030204" pitchFamily="49" charset="0"/>
              </a:rPr>
              <a:t>Super_ssn</a:t>
            </a:r>
            <a:r>
              <a:rPr lang="en-US" altLang="ko-KR" sz="1200" dirty="0">
                <a:latin typeface="Consolas" panose="020B0609020204030204" pitchFamily="49" charset="0"/>
              </a:rPr>
              <a:t> | </a:t>
            </a:r>
            <a:r>
              <a:rPr lang="en-US" altLang="ko-KR" sz="1200" dirty="0" err="1">
                <a:latin typeface="Consolas" panose="020B0609020204030204" pitchFamily="49" charset="0"/>
              </a:rPr>
              <a:t>Dno</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Richard | K     | Marini | 653298653 | 1962-12-30 | 98 Oak Forest, Katy, TX | M    | 37000.00 | 653298653 |    4 |</a:t>
            </a:r>
          </a:p>
          <a:p>
            <a:r>
              <a:rPr lang="en-US" altLang="ko-KR" sz="1200" dirty="0">
                <a:latin typeface="Consolas" panose="020B0609020204030204" pitchFamily="49" charset="0"/>
              </a:rPr>
              <a:t>+---------+-------+--------+-----------+------------+-------------------------+------+----------+-----------+------+</a:t>
            </a:r>
          </a:p>
        </p:txBody>
      </p:sp>
    </p:spTree>
    <p:extLst>
      <p:ext uri="{BB962C8B-B14F-4D97-AF65-F5344CB8AC3E}">
        <p14:creationId xmlns:p14="http://schemas.microsoft.com/office/powerpoint/2010/main" val="1867871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The </a:t>
            </a:r>
            <a:r>
              <a:rPr lang="en-US" altLang="en-US" dirty="0">
                <a:latin typeface="Consolas" panose="020B0609020204030204" pitchFamily="49" charset="0"/>
              </a:rPr>
              <a:t>INSERT</a:t>
            </a:r>
            <a:r>
              <a:rPr lang="en-US" altLang="en-US" dirty="0"/>
              <a:t> Command</a:t>
            </a:r>
          </a:p>
        </p:txBody>
      </p:sp>
      <p:sp>
        <p:nvSpPr>
          <p:cNvPr id="4" name="직사각형 3"/>
          <p:cNvSpPr/>
          <p:nvPr/>
        </p:nvSpPr>
        <p:spPr>
          <a:xfrm>
            <a:off x="872716" y="2492896"/>
            <a:ext cx="7398568" cy="3600986"/>
          </a:xfrm>
          <a:prstGeom prst="rect">
            <a:avLst/>
          </a:prstGeom>
        </p:spPr>
        <p:txBody>
          <a:bodyPr wrap="square">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INSERT INTO EMPLOYEE (</a:t>
            </a:r>
            <a:r>
              <a:rPr lang="en-US" altLang="ko-KR" sz="1200" dirty="0" err="1">
                <a:latin typeface="Consolas" panose="020B0609020204030204" pitchFamily="49" charset="0"/>
              </a:rPr>
              <a:t>Fname</a:t>
            </a:r>
            <a:r>
              <a:rPr lang="en-US" altLang="ko-KR" sz="1200" dirty="0">
                <a:latin typeface="Consolas" panose="020B0609020204030204" pitchFamily="49" charset="0"/>
              </a:rPr>
              <a:t>, </a:t>
            </a:r>
            <a:r>
              <a:rPr lang="en-US" altLang="ko-KR" sz="1200" dirty="0" err="1">
                <a:latin typeface="Consolas" panose="020B0609020204030204" pitchFamily="49" charset="0"/>
              </a:rPr>
              <a:t>Lname</a:t>
            </a:r>
            <a:r>
              <a:rPr lang="en-US" altLang="ko-KR" sz="1200" dirty="0">
                <a:latin typeface="Consolas" panose="020B0609020204030204" pitchFamily="49" charset="0"/>
              </a:rPr>
              <a:t>, </a:t>
            </a:r>
            <a:r>
              <a:rPr lang="en-US" altLang="ko-KR" sz="1200" dirty="0" err="1">
                <a:latin typeface="Consolas" panose="020B0609020204030204" pitchFamily="49" charset="0"/>
              </a:rPr>
              <a:t>Dno</a:t>
            </a:r>
            <a:r>
              <a:rPr lang="en-US" altLang="ko-KR" sz="1200" dirty="0">
                <a:latin typeface="Consolas" panose="020B0609020204030204" pitchFamily="49" charset="0"/>
              </a:rPr>
              <a:t>, </a:t>
            </a:r>
            <a:r>
              <a:rPr lang="en-US" altLang="ko-KR" sz="1200" dirty="0" err="1">
                <a:latin typeface="Consolas" panose="020B0609020204030204" pitchFamily="49" charset="0"/>
              </a:rPr>
              <a:t>Ssn</a:t>
            </a:r>
            <a:r>
              <a:rPr lang="en-US" altLang="ko-KR" sz="1200" dirty="0">
                <a:latin typeface="Consolas" panose="020B0609020204030204" pitchFamily="49" charset="0"/>
              </a:rPr>
              <a:t>)</a:t>
            </a:r>
          </a:p>
          <a:p>
            <a:r>
              <a:rPr lang="en-US" altLang="ko-KR" sz="1200" dirty="0">
                <a:latin typeface="Consolas" panose="020B0609020204030204" pitchFamily="49" charset="0"/>
              </a:rPr>
              <a:t>    -&gt; VALUES ('Edgar', '</a:t>
            </a:r>
            <a:r>
              <a:rPr lang="en-US" altLang="ko-KR" sz="1200" dirty="0" err="1">
                <a:latin typeface="Consolas" panose="020B0609020204030204" pitchFamily="49" charset="0"/>
              </a:rPr>
              <a:t>Codd</a:t>
            </a:r>
            <a:r>
              <a:rPr lang="en-US" altLang="ko-KR" sz="1200" dirty="0">
                <a:latin typeface="Consolas" panose="020B0609020204030204" pitchFamily="49" charset="0"/>
              </a:rPr>
              <a:t>', 1, '111111111');</a:t>
            </a:r>
          </a:p>
          <a:p>
            <a:r>
              <a:rPr lang="en-US" altLang="ko-KR" sz="1200" dirty="0">
                <a:latin typeface="Consolas" panose="020B0609020204030204" pitchFamily="49" charset="0"/>
              </a:rPr>
              <a:t>Query OK, 1 row affected (0.01 sec)</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a:t>
            </a:r>
          </a:p>
          <a:p>
            <a:r>
              <a:rPr lang="en-US" altLang="ko-KR" sz="1200" dirty="0" err="1">
                <a:latin typeface="Consolas" panose="020B0609020204030204" pitchFamily="49" charset="0"/>
              </a:rPr>
              <a:t>mysql</a:t>
            </a:r>
            <a:r>
              <a:rPr lang="en-US" altLang="ko-KR" sz="1200" dirty="0">
                <a:latin typeface="Consolas" panose="020B0609020204030204" pitchFamily="49" charset="0"/>
              </a:rPr>
              <a:t>&gt; SELECT * from EMPLOYEE;</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Fname</a:t>
            </a:r>
            <a:r>
              <a:rPr lang="en-US" altLang="ko-KR" sz="1200" dirty="0">
                <a:latin typeface="Consolas" panose="020B0609020204030204" pitchFamily="49" charset="0"/>
              </a:rPr>
              <a:t>   | </a:t>
            </a:r>
            <a:r>
              <a:rPr lang="en-US" altLang="ko-KR" sz="1200" dirty="0" err="1">
                <a:latin typeface="Consolas" panose="020B0609020204030204" pitchFamily="49" charset="0"/>
              </a:rPr>
              <a:t>Minit</a:t>
            </a:r>
            <a:r>
              <a:rPr lang="en-US" altLang="ko-KR" sz="1200" dirty="0">
                <a:latin typeface="Consolas" panose="020B0609020204030204" pitchFamily="49" charset="0"/>
              </a:rPr>
              <a:t> | </a:t>
            </a:r>
            <a:r>
              <a:rPr lang="en-US" altLang="ko-KR" sz="1200" dirty="0" err="1">
                <a:latin typeface="Consolas" panose="020B0609020204030204" pitchFamily="49" charset="0"/>
              </a:rPr>
              <a:t>Lname</a:t>
            </a:r>
            <a:r>
              <a:rPr lang="en-US" altLang="ko-KR" sz="1200" dirty="0">
                <a:latin typeface="Consolas" panose="020B0609020204030204" pitchFamily="49" charset="0"/>
              </a:rPr>
              <a:t>  | </a:t>
            </a:r>
            <a:r>
              <a:rPr lang="en-US" altLang="ko-KR" sz="1200" dirty="0" err="1">
                <a:latin typeface="Consolas" panose="020B0609020204030204" pitchFamily="49" charset="0"/>
              </a:rPr>
              <a:t>Ssn</a:t>
            </a:r>
            <a:r>
              <a:rPr lang="en-US" altLang="ko-KR" sz="1200" dirty="0">
                <a:latin typeface="Consolas" panose="020B0609020204030204" pitchFamily="49" charset="0"/>
              </a:rPr>
              <a:t>       | </a:t>
            </a:r>
            <a:r>
              <a:rPr lang="en-US" altLang="ko-KR" sz="1200" dirty="0" err="1">
                <a:latin typeface="Consolas" panose="020B0609020204030204" pitchFamily="49" charset="0"/>
              </a:rPr>
              <a:t>Bdata</a:t>
            </a:r>
            <a:r>
              <a:rPr lang="en-US" altLang="ko-KR" sz="1200" dirty="0">
                <a:latin typeface="Consolas" panose="020B0609020204030204" pitchFamily="49" charset="0"/>
              </a:rPr>
              <a:t>      | Address                 | Sex  | Salary   | </a:t>
            </a:r>
            <a:r>
              <a:rPr lang="en-US" altLang="ko-KR" sz="1200" dirty="0" err="1">
                <a:latin typeface="Consolas" panose="020B0609020204030204" pitchFamily="49" charset="0"/>
              </a:rPr>
              <a:t>Super_ssn</a:t>
            </a:r>
            <a:r>
              <a:rPr lang="en-US" altLang="ko-KR" sz="1200" dirty="0">
                <a:latin typeface="Consolas" panose="020B0609020204030204" pitchFamily="49" charset="0"/>
              </a:rPr>
              <a:t> | </a:t>
            </a:r>
            <a:r>
              <a:rPr lang="en-US" altLang="ko-KR" sz="1200" dirty="0" err="1">
                <a:latin typeface="Consolas" panose="020B0609020204030204" pitchFamily="49" charset="0"/>
              </a:rPr>
              <a:t>Dno</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Edgar   | NULL  | </a:t>
            </a:r>
            <a:r>
              <a:rPr lang="en-US" altLang="ko-KR" sz="1200" dirty="0" err="1">
                <a:latin typeface="Consolas" panose="020B0609020204030204" pitchFamily="49" charset="0"/>
              </a:rPr>
              <a:t>Codd</a:t>
            </a:r>
            <a:r>
              <a:rPr lang="en-US" altLang="ko-KR" sz="1200" dirty="0">
                <a:latin typeface="Consolas" panose="020B0609020204030204" pitchFamily="49" charset="0"/>
              </a:rPr>
              <a:t>   | 111111111 | NULL       | NULL                    | NULL |     NULL | NULL      |    1 |</a:t>
            </a:r>
          </a:p>
          <a:p>
            <a:r>
              <a:rPr lang="en-US" altLang="ko-KR" sz="1200" dirty="0">
                <a:latin typeface="Consolas" panose="020B0609020204030204" pitchFamily="49" charset="0"/>
              </a:rPr>
              <a:t>| Richard | K     | Marini | 653298653 | 1962-12-30 | 98 Oak Forest, Katy, TX | M    | 37000.00 | 653298653 |    4 |</a:t>
            </a:r>
          </a:p>
          <a:p>
            <a:r>
              <a:rPr lang="en-US" altLang="ko-KR" sz="1200" dirty="0">
                <a:latin typeface="Consolas" panose="020B0609020204030204" pitchFamily="49" charset="0"/>
              </a:rPr>
              <a:t>+---------+-------+--------+-----------+------------+-------------------------+------+----------+-----------+------+</a:t>
            </a:r>
          </a:p>
          <a:p>
            <a:r>
              <a:rPr lang="en-US" altLang="ko-KR" sz="1200" dirty="0">
                <a:latin typeface="Consolas" panose="020B0609020204030204" pitchFamily="49" charset="0"/>
              </a:rPr>
              <a:t>2 rows in set (0.00 sec)</a:t>
            </a:r>
          </a:p>
        </p:txBody>
      </p:sp>
      <p:pic>
        <p:nvPicPr>
          <p:cNvPr id="5" name="그림 4"/>
          <p:cNvPicPr>
            <a:picLocks noChangeAspect="1"/>
          </p:cNvPicPr>
          <p:nvPr/>
        </p:nvPicPr>
        <p:blipFill>
          <a:blip r:embed="rId2"/>
          <a:stretch>
            <a:fillRect/>
          </a:stretch>
        </p:blipFill>
        <p:spPr>
          <a:xfrm>
            <a:off x="872716" y="1340768"/>
            <a:ext cx="7213426" cy="906164"/>
          </a:xfrm>
          <a:prstGeom prst="rect">
            <a:avLst/>
          </a:prstGeom>
        </p:spPr>
      </p:pic>
    </p:spTree>
    <p:extLst>
      <p:ext uri="{BB962C8B-B14F-4D97-AF65-F5344CB8AC3E}">
        <p14:creationId xmlns:p14="http://schemas.microsoft.com/office/powerpoint/2010/main" val="150317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The </a:t>
            </a:r>
            <a:r>
              <a:rPr lang="en-US" altLang="en-US" dirty="0">
                <a:latin typeface="Consolas" panose="020B0609020204030204" pitchFamily="49" charset="0"/>
              </a:rPr>
              <a:t>INSERT</a:t>
            </a:r>
            <a:r>
              <a:rPr lang="en-US" altLang="en-US" dirty="0"/>
              <a:t> Command</a:t>
            </a:r>
          </a:p>
        </p:txBody>
      </p:sp>
      <p:sp>
        <p:nvSpPr>
          <p:cNvPr id="57347" name="Content Placeholder 2"/>
          <p:cNvSpPr>
            <a:spLocks noGrp="1"/>
          </p:cNvSpPr>
          <p:nvPr>
            <p:ph idx="1"/>
          </p:nvPr>
        </p:nvSpPr>
        <p:spPr>
          <a:xfrm>
            <a:off x="457200" y="1052736"/>
            <a:ext cx="8229600" cy="864096"/>
          </a:xfrm>
        </p:spPr>
        <p:txBody>
          <a:bodyPr/>
          <a:lstStyle/>
          <a:p>
            <a:r>
              <a:rPr lang="en-US" altLang="en-US" dirty="0"/>
              <a:t>The variation below inserts multiple tuples where a new table is loaded values from the result of a query.</a:t>
            </a:r>
          </a:p>
        </p:txBody>
      </p:sp>
      <p:pic>
        <p:nvPicPr>
          <p:cNvPr id="3" name="그림 2"/>
          <p:cNvPicPr>
            <a:picLocks noChangeAspect="1"/>
          </p:cNvPicPr>
          <p:nvPr/>
        </p:nvPicPr>
        <p:blipFill>
          <a:blip r:embed="rId2"/>
          <a:stretch>
            <a:fillRect/>
          </a:stretch>
        </p:blipFill>
        <p:spPr>
          <a:xfrm>
            <a:off x="737828" y="2492896"/>
            <a:ext cx="7668344" cy="2848464"/>
          </a:xfrm>
          <a:prstGeom prst="rect">
            <a:avLst/>
          </a:prstGeom>
        </p:spPr>
      </p:pic>
    </p:spTree>
    <p:extLst>
      <p:ext uri="{BB962C8B-B14F-4D97-AF65-F5344CB8AC3E}">
        <p14:creationId xmlns:p14="http://schemas.microsoft.com/office/powerpoint/2010/main" val="2499840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a:t>Bulk Loading of Tables</a:t>
            </a:r>
          </a:p>
        </p:txBody>
      </p:sp>
      <p:sp>
        <p:nvSpPr>
          <p:cNvPr id="58371" name="Content Placeholder 2"/>
          <p:cNvSpPr>
            <a:spLocks noGrp="1"/>
          </p:cNvSpPr>
          <p:nvPr>
            <p:ph idx="1"/>
          </p:nvPr>
        </p:nvSpPr>
        <p:spPr/>
        <p:txBody>
          <a:bodyPr/>
          <a:lstStyle/>
          <a:p>
            <a:r>
              <a:rPr lang="en-US" dirty="0"/>
              <a:t>Another variation of </a:t>
            </a:r>
            <a:r>
              <a:rPr lang="en-US" b="1" dirty="0">
                <a:latin typeface="Consolas" panose="020B0609020204030204" pitchFamily="49" charset="0"/>
              </a:rPr>
              <a:t>INSERT</a:t>
            </a:r>
            <a:r>
              <a:rPr lang="en-US" b="1" dirty="0"/>
              <a:t> </a:t>
            </a:r>
            <a:r>
              <a:rPr lang="en-US" dirty="0"/>
              <a:t>is used for </a:t>
            </a:r>
            <a:r>
              <a:rPr lang="en-US" dirty="0">
                <a:solidFill>
                  <a:srgbClr val="0000FF"/>
                </a:solidFill>
              </a:rPr>
              <a:t>bulk-loading</a:t>
            </a:r>
            <a:r>
              <a:rPr lang="en-US" dirty="0"/>
              <a:t> of several tuples into tables</a:t>
            </a:r>
          </a:p>
          <a:p>
            <a:pPr lvl="1"/>
            <a:endParaRPr lang="en-US" dirty="0"/>
          </a:p>
          <a:p>
            <a:r>
              <a:rPr lang="en-US" dirty="0"/>
              <a:t>A new table </a:t>
            </a:r>
            <a:r>
              <a:rPr lang="en-US" dirty="0" err="1">
                <a:latin typeface="Consolas" panose="020B0609020204030204" pitchFamily="49" charset="0"/>
              </a:rPr>
              <a:t>TNEW</a:t>
            </a:r>
            <a:r>
              <a:rPr lang="en-US" dirty="0"/>
              <a:t> can be created with the same attributes as T and using </a:t>
            </a:r>
            <a:r>
              <a:rPr lang="en-US" dirty="0">
                <a:latin typeface="Consolas" panose="020B0609020204030204" pitchFamily="49" charset="0"/>
              </a:rPr>
              <a:t>LIKE</a:t>
            </a:r>
            <a:r>
              <a:rPr lang="en-US" dirty="0"/>
              <a:t> and </a:t>
            </a:r>
            <a:r>
              <a:rPr lang="en-US" dirty="0">
                <a:latin typeface="Consolas" panose="020B0609020204030204" pitchFamily="49" charset="0"/>
              </a:rPr>
              <a:t>DATA</a:t>
            </a:r>
            <a:r>
              <a:rPr lang="en-US" dirty="0"/>
              <a:t> in the syntax, it can be loaded with entire data.</a:t>
            </a:r>
          </a:p>
          <a:p>
            <a:endParaRPr lang="en-US" dirty="0"/>
          </a:p>
          <a:p>
            <a:r>
              <a:rPr lang="en-US" dirty="0"/>
              <a:t>EXAMPLE:</a:t>
            </a:r>
          </a:p>
          <a:p>
            <a:pPr lvl="1">
              <a:buFont typeface="Wingdings" panose="05000000000000000000" pitchFamily="2" charset="2"/>
              <a:buNone/>
            </a:pPr>
            <a:r>
              <a:rPr lang="en-US" sz="2000" b="1" dirty="0">
                <a:solidFill>
                  <a:srgbClr val="0000FF"/>
                </a:solidFill>
                <a:latin typeface="Consolas" panose="020B0609020204030204" pitchFamily="49" charset="0"/>
              </a:rPr>
              <a:t>CREATE TABLE</a:t>
            </a:r>
            <a:r>
              <a:rPr lang="en-US" sz="2000" dirty="0">
                <a:solidFill>
                  <a:srgbClr val="0000FF"/>
                </a:solidFill>
                <a:latin typeface="Consolas" panose="020B0609020204030204" pitchFamily="49" charset="0"/>
              </a:rPr>
              <a:t> D5EMPS  </a:t>
            </a:r>
            <a:r>
              <a:rPr lang="en-US" sz="2000" b="1" dirty="0">
                <a:solidFill>
                  <a:srgbClr val="0000FF"/>
                </a:solidFill>
                <a:latin typeface="Consolas" panose="020B0609020204030204" pitchFamily="49" charset="0"/>
              </a:rPr>
              <a:t>LIKE  </a:t>
            </a:r>
            <a:r>
              <a:rPr lang="en-US" sz="2000" dirty="0">
                <a:solidFill>
                  <a:srgbClr val="0000FF"/>
                </a:solidFill>
                <a:latin typeface="Consolas" panose="020B0609020204030204" pitchFamily="49" charset="0"/>
              </a:rPr>
              <a:t>EMPLOYEE</a:t>
            </a:r>
          </a:p>
          <a:p>
            <a:pPr lvl="1">
              <a:buFont typeface="Wingdings" panose="05000000000000000000" pitchFamily="2" charset="2"/>
              <a:buNone/>
            </a:pPr>
            <a:r>
              <a:rPr lang="en-US" sz="2000" dirty="0">
                <a:solidFill>
                  <a:srgbClr val="0000FF"/>
                </a:solidFill>
                <a:latin typeface="Consolas" panose="020B0609020204030204" pitchFamily="49" charset="0"/>
              </a:rPr>
              <a:t>		(	</a:t>
            </a:r>
            <a:r>
              <a:rPr lang="en-US" sz="2000" b="1" dirty="0">
                <a:solidFill>
                  <a:srgbClr val="0000FF"/>
                </a:solidFill>
                <a:latin typeface="Consolas" panose="020B0609020204030204" pitchFamily="49" charset="0"/>
              </a:rPr>
              <a:t>SELECT</a:t>
            </a:r>
            <a:r>
              <a:rPr lang="en-US" sz="2000" dirty="0">
                <a:solidFill>
                  <a:srgbClr val="0000FF"/>
                </a:solidFill>
                <a:latin typeface="Consolas" panose="020B0609020204030204" pitchFamily="49" charset="0"/>
              </a:rPr>
              <a:t>   	E.*</a:t>
            </a:r>
          </a:p>
          <a:p>
            <a:pPr lvl="1">
              <a:buFont typeface="Wingdings" panose="05000000000000000000" pitchFamily="2" charset="2"/>
              <a:buNone/>
            </a:pPr>
            <a:r>
              <a:rPr lang="en-US" sz="2000" dirty="0">
                <a:solidFill>
                  <a:srgbClr val="0000FF"/>
                </a:solidFill>
                <a:latin typeface="Consolas" panose="020B0609020204030204" pitchFamily="49" charset="0"/>
              </a:rPr>
              <a:t>		 	</a:t>
            </a:r>
            <a:r>
              <a:rPr lang="en-US" sz="2000" b="1" dirty="0">
                <a:solidFill>
                  <a:srgbClr val="0000FF"/>
                </a:solidFill>
                <a:latin typeface="Consolas" panose="020B0609020204030204" pitchFamily="49" charset="0"/>
              </a:rPr>
              <a:t>FROM</a:t>
            </a:r>
            <a:r>
              <a:rPr lang="en-US" sz="2000" dirty="0">
                <a:solidFill>
                  <a:srgbClr val="0000FF"/>
                </a:solidFill>
                <a:latin typeface="Consolas" panose="020B0609020204030204" pitchFamily="49" charset="0"/>
              </a:rPr>
              <a:t>	   	EMPLOYEE </a:t>
            </a:r>
            <a:r>
              <a:rPr lang="en-US" sz="2000" b="1" dirty="0">
                <a:solidFill>
                  <a:srgbClr val="0000FF"/>
                </a:solidFill>
                <a:latin typeface="Consolas" panose="020B0609020204030204" pitchFamily="49" charset="0"/>
              </a:rPr>
              <a:t>AS </a:t>
            </a:r>
            <a:r>
              <a:rPr lang="en-US" sz="2000" dirty="0">
                <a:solidFill>
                  <a:srgbClr val="0000FF"/>
                </a:solidFill>
                <a:latin typeface="Consolas" panose="020B0609020204030204" pitchFamily="49" charset="0"/>
              </a:rPr>
              <a:t>E</a:t>
            </a:r>
          </a:p>
          <a:p>
            <a:pPr lvl="1">
              <a:buFont typeface="Wingdings" panose="05000000000000000000" pitchFamily="2" charset="2"/>
              <a:buNone/>
            </a:pPr>
            <a:r>
              <a:rPr lang="en-US" sz="2000" dirty="0">
                <a:solidFill>
                  <a:srgbClr val="0000FF"/>
                </a:solidFill>
                <a:latin typeface="Consolas" panose="020B0609020204030204" pitchFamily="49" charset="0"/>
              </a:rPr>
              <a:t>			</a:t>
            </a:r>
            <a:r>
              <a:rPr lang="en-US" sz="2000" b="1" dirty="0">
                <a:solidFill>
                  <a:srgbClr val="0000FF"/>
                </a:solidFill>
                <a:latin typeface="Consolas" panose="020B0609020204030204" pitchFamily="49" charset="0"/>
              </a:rPr>
              <a:t>WHERE</a:t>
            </a:r>
            <a:r>
              <a:rPr lang="en-US" sz="2000" dirty="0">
                <a:solidFill>
                  <a:srgbClr val="0000FF"/>
                </a:solidFill>
                <a:latin typeface="Consolas" panose="020B0609020204030204" pitchFamily="49" charset="0"/>
              </a:rPr>
              <a:t>     	</a:t>
            </a:r>
            <a:r>
              <a:rPr lang="en-US" sz="2000" dirty="0" err="1">
                <a:solidFill>
                  <a:srgbClr val="0000FF"/>
                </a:solidFill>
                <a:latin typeface="Consolas" panose="020B0609020204030204" pitchFamily="49" charset="0"/>
              </a:rPr>
              <a:t>E.Dno</a:t>
            </a:r>
            <a:r>
              <a:rPr lang="en-US" sz="2000" dirty="0">
                <a:solidFill>
                  <a:srgbClr val="0000FF"/>
                </a:solidFill>
                <a:latin typeface="Consolas" panose="020B0609020204030204" pitchFamily="49" charset="0"/>
              </a:rPr>
              <a:t>=5)   </a:t>
            </a:r>
          </a:p>
          <a:p>
            <a:pPr lvl="1">
              <a:buFont typeface="Wingdings" panose="05000000000000000000" pitchFamily="2" charset="2"/>
              <a:buNone/>
            </a:pPr>
            <a:r>
              <a:rPr lang="en-US" sz="2000" b="1" dirty="0">
                <a:solidFill>
                  <a:srgbClr val="FF0000"/>
                </a:solidFill>
                <a:latin typeface="Consolas" panose="020B0609020204030204" pitchFamily="49" charset="0"/>
              </a:rPr>
              <a:t>WITH DATA</a:t>
            </a:r>
            <a:r>
              <a:rPr lang="en-US" sz="2000" dirty="0">
                <a:solidFill>
                  <a:srgbClr val="0000FF"/>
                </a:solidFill>
                <a:latin typeface="Consolas" panose="020B0609020204030204" pitchFamily="49" charset="0"/>
              </a:rPr>
              <a:t>;</a:t>
            </a:r>
          </a:p>
        </p:txBody>
      </p:sp>
    </p:spTree>
    <p:extLst>
      <p:ext uri="{BB962C8B-B14F-4D97-AF65-F5344CB8AC3E}">
        <p14:creationId xmlns:p14="http://schemas.microsoft.com/office/powerpoint/2010/main" val="18473818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a:t>Bulk Loading of Tables</a:t>
            </a:r>
          </a:p>
        </p:txBody>
      </p:sp>
      <p:sp>
        <p:nvSpPr>
          <p:cNvPr id="3" name="직사각형 2"/>
          <p:cNvSpPr/>
          <p:nvPr/>
        </p:nvSpPr>
        <p:spPr>
          <a:xfrm>
            <a:off x="683568" y="865395"/>
            <a:ext cx="4572000" cy="5632311"/>
          </a:xfrm>
          <a:prstGeom prst="rect">
            <a:avLst/>
          </a:prstGeom>
          <a:ln>
            <a:solidFill>
              <a:schemeClr val="tx1"/>
            </a:solidFill>
          </a:ln>
        </p:spPr>
        <p:txBody>
          <a:bodyPr>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use employees;</a:t>
            </a:r>
          </a:p>
          <a:p>
            <a:r>
              <a:rPr lang="en-US" altLang="ko-KR" sz="1200" dirty="0" err="1">
                <a:latin typeface="Consolas" panose="020B0609020204030204" pitchFamily="49" charset="0"/>
              </a:rPr>
              <a:t>mysql</a:t>
            </a:r>
            <a:r>
              <a:rPr lang="en-US" altLang="ko-KR" sz="1200" dirty="0">
                <a:latin typeface="Consolas" panose="020B0609020204030204" pitchFamily="49" charset="0"/>
              </a:rPr>
              <a:t>&gt; show tables;</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Tables_in_employees</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current_dept_emp</a:t>
            </a:r>
            <a:r>
              <a:rPr lang="en-US" altLang="ko-KR" sz="1200" dirty="0">
                <a:latin typeface="Consolas" panose="020B0609020204030204" pitchFamily="49" charset="0"/>
              </a:rPr>
              <a:t>     |</a:t>
            </a:r>
          </a:p>
          <a:p>
            <a:r>
              <a:rPr lang="en-US" altLang="ko-KR" sz="1200" dirty="0">
                <a:latin typeface="Consolas" panose="020B0609020204030204" pitchFamily="49" charset="0"/>
              </a:rPr>
              <a:t>| departments          |</a:t>
            </a:r>
          </a:p>
          <a:p>
            <a:r>
              <a:rPr lang="en-US" altLang="ko-KR" sz="1200" dirty="0">
                <a:latin typeface="Consolas" panose="020B0609020204030204" pitchFamily="49" charset="0"/>
              </a:rPr>
              <a:t>| </a:t>
            </a:r>
            <a:r>
              <a:rPr lang="en-US" altLang="ko-KR" sz="1200" dirty="0" err="1">
                <a:latin typeface="Consolas" panose="020B0609020204030204" pitchFamily="49" charset="0"/>
              </a:rPr>
              <a:t>dept_emp</a:t>
            </a:r>
            <a:r>
              <a:rPr lang="en-US" altLang="ko-KR" sz="1200" dirty="0">
                <a:latin typeface="Consolas" panose="020B0609020204030204" pitchFamily="49" charset="0"/>
              </a:rPr>
              <a:t>             |</a:t>
            </a:r>
          </a:p>
          <a:p>
            <a:r>
              <a:rPr lang="en-US" altLang="ko-KR" sz="1200" dirty="0">
                <a:latin typeface="Consolas" panose="020B0609020204030204" pitchFamily="49" charset="0"/>
              </a:rPr>
              <a:t>| </a:t>
            </a:r>
            <a:r>
              <a:rPr lang="en-US" altLang="ko-KR" sz="1200" dirty="0" err="1">
                <a:latin typeface="Consolas" panose="020B0609020204030204" pitchFamily="49" charset="0"/>
              </a:rPr>
              <a:t>dept_emp_latest_date</a:t>
            </a:r>
            <a:r>
              <a:rPr lang="en-US" altLang="ko-KR" sz="1200" dirty="0">
                <a:latin typeface="Consolas" panose="020B0609020204030204" pitchFamily="49" charset="0"/>
              </a:rPr>
              <a:t> |</a:t>
            </a:r>
          </a:p>
          <a:p>
            <a:r>
              <a:rPr lang="en-US" altLang="ko-KR" sz="1200" dirty="0">
                <a:latin typeface="Consolas" panose="020B0609020204030204" pitchFamily="49" charset="0"/>
              </a:rPr>
              <a:t>| </a:t>
            </a:r>
            <a:r>
              <a:rPr lang="en-US" altLang="ko-KR" sz="1200" dirty="0" err="1">
                <a:latin typeface="Consolas" panose="020B0609020204030204" pitchFamily="49" charset="0"/>
              </a:rPr>
              <a:t>dept_manager</a:t>
            </a:r>
            <a:r>
              <a:rPr lang="en-US" altLang="ko-KR" sz="1200" dirty="0">
                <a:latin typeface="Consolas" panose="020B0609020204030204" pitchFamily="49" charset="0"/>
              </a:rPr>
              <a:t>         |</a:t>
            </a:r>
          </a:p>
          <a:p>
            <a:r>
              <a:rPr lang="en-US" altLang="ko-KR" sz="1200" dirty="0">
                <a:latin typeface="Consolas" panose="020B0609020204030204" pitchFamily="49" charset="0"/>
              </a:rPr>
              <a:t>| employees            |</a:t>
            </a:r>
          </a:p>
          <a:p>
            <a:r>
              <a:rPr lang="en-US" altLang="ko-KR" sz="1200" dirty="0">
                <a:latin typeface="Consolas" panose="020B0609020204030204" pitchFamily="49" charset="0"/>
              </a:rPr>
              <a:t>| salaries             |</a:t>
            </a:r>
          </a:p>
          <a:p>
            <a:r>
              <a:rPr lang="en-US" altLang="ko-KR" sz="1200" dirty="0">
                <a:latin typeface="Consolas" panose="020B0609020204030204" pitchFamily="49" charset="0"/>
              </a:rPr>
              <a:t>| titles               |</a:t>
            </a:r>
          </a:p>
          <a:p>
            <a:r>
              <a:rPr lang="en-US" altLang="ko-KR" sz="1200" dirty="0">
                <a:latin typeface="Consolas" panose="020B0609020204030204" pitchFamily="49" charset="0"/>
              </a:rPr>
              <a:t>+----------------------+</a:t>
            </a:r>
          </a:p>
          <a:p>
            <a:r>
              <a:rPr lang="en-US" altLang="ko-KR" sz="1200" dirty="0" err="1">
                <a:latin typeface="Consolas" panose="020B0609020204030204" pitchFamily="49" charset="0"/>
              </a:rPr>
              <a:t>mysql</a:t>
            </a:r>
            <a:r>
              <a:rPr lang="en-US" altLang="ko-KR" sz="1200" dirty="0">
                <a:latin typeface="Consolas" panose="020B0609020204030204" pitchFamily="49" charset="0"/>
              </a:rPr>
              <a:t>&gt; CREATE TABLE D001EMP LIKE </a:t>
            </a:r>
            <a:r>
              <a:rPr lang="en-US" altLang="ko-KR" sz="1200" dirty="0" err="1">
                <a:latin typeface="Consolas" panose="020B0609020204030204" pitchFamily="49" charset="0"/>
              </a:rPr>
              <a:t>dept_emp</a:t>
            </a:r>
            <a:r>
              <a:rPr lang="en-US" altLang="ko-KR" sz="1200" dirty="0">
                <a:latin typeface="Consolas" panose="020B0609020204030204" pitchFamily="49" charset="0"/>
              </a:rPr>
              <a:t>;</a:t>
            </a:r>
          </a:p>
          <a:p>
            <a:r>
              <a:rPr lang="en-US" altLang="ko-KR" sz="1200" dirty="0">
                <a:latin typeface="Consolas" panose="020B0609020204030204" pitchFamily="49" charset="0"/>
              </a:rPr>
              <a:t>Query OK, 0 rows affected (0.06 sec)</a:t>
            </a:r>
          </a:p>
          <a:p>
            <a:r>
              <a:rPr lang="en-US" altLang="ko-KR" sz="1200" dirty="0" err="1">
                <a:latin typeface="Consolas" panose="020B0609020204030204" pitchFamily="49" charset="0"/>
              </a:rPr>
              <a:t>mysql</a:t>
            </a:r>
            <a:r>
              <a:rPr lang="en-US" altLang="ko-KR" sz="1200" dirty="0">
                <a:latin typeface="Consolas" panose="020B0609020204030204" pitchFamily="49" charset="0"/>
              </a:rPr>
              <a:t>&gt; show tables;</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Tables_in_employees</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D001EMP              |</a:t>
            </a:r>
          </a:p>
          <a:p>
            <a:r>
              <a:rPr lang="en-US" altLang="ko-KR" sz="1200" dirty="0">
                <a:latin typeface="Consolas" panose="020B0609020204030204" pitchFamily="49" charset="0"/>
              </a:rPr>
              <a:t>| </a:t>
            </a:r>
            <a:r>
              <a:rPr lang="en-US" altLang="ko-KR" sz="1200" dirty="0" err="1">
                <a:latin typeface="Consolas" panose="020B0609020204030204" pitchFamily="49" charset="0"/>
              </a:rPr>
              <a:t>current_dept_emp</a:t>
            </a:r>
            <a:r>
              <a:rPr lang="en-US" altLang="ko-KR" sz="1200" dirty="0">
                <a:latin typeface="Consolas" panose="020B0609020204030204" pitchFamily="49" charset="0"/>
              </a:rPr>
              <a:t>     |</a:t>
            </a:r>
          </a:p>
          <a:p>
            <a:r>
              <a:rPr lang="en-US" altLang="ko-KR" sz="1200" dirty="0">
                <a:latin typeface="Consolas" panose="020B0609020204030204" pitchFamily="49" charset="0"/>
              </a:rPr>
              <a:t>| departments          |</a:t>
            </a:r>
          </a:p>
          <a:p>
            <a:r>
              <a:rPr lang="en-US" altLang="ko-KR" sz="1200" dirty="0">
                <a:latin typeface="Consolas" panose="020B0609020204030204" pitchFamily="49" charset="0"/>
              </a:rPr>
              <a:t>| </a:t>
            </a:r>
            <a:r>
              <a:rPr lang="en-US" altLang="ko-KR" sz="1200" dirty="0" err="1">
                <a:latin typeface="Consolas" panose="020B0609020204030204" pitchFamily="49" charset="0"/>
              </a:rPr>
              <a:t>dept_emp</a:t>
            </a:r>
            <a:r>
              <a:rPr lang="en-US" altLang="ko-KR" sz="1200" dirty="0">
                <a:latin typeface="Consolas" panose="020B0609020204030204" pitchFamily="49" charset="0"/>
              </a:rPr>
              <a:t>             |</a:t>
            </a:r>
          </a:p>
          <a:p>
            <a:r>
              <a:rPr lang="en-US" altLang="ko-KR" sz="1200" dirty="0">
                <a:latin typeface="Consolas" panose="020B0609020204030204" pitchFamily="49" charset="0"/>
              </a:rPr>
              <a:t>| </a:t>
            </a:r>
            <a:r>
              <a:rPr lang="en-US" altLang="ko-KR" sz="1200" dirty="0" err="1">
                <a:latin typeface="Consolas" panose="020B0609020204030204" pitchFamily="49" charset="0"/>
              </a:rPr>
              <a:t>dept_emp_latest_date</a:t>
            </a:r>
            <a:r>
              <a:rPr lang="en-US" altLang="ko-KR" sz="1200" dirty="0">
                <a:latin typeface="Consolas" panose="020B0609020204030204" pitchFamily="49" charset="0"/>
              </a:rPr>
              <a:t> |</a:t>
            </a:r>
          </a:p>
          <a:p>
            <a:r>
              <a:rPr lang="en-US" altLang="ko-KR" sz="1200" dirty="0">
                <a:latin typeface="Consolas" panose="020B0609020204030204" pitchFamily="49" charset="0"/>
              </a:rPr>
              <a:t>| </a:t>
            </a:r>
            <a:r>
              <a:rPr lang="en-US" altLang="ko-KR" sz="1200" dirty="0" err="1">
                <a:latin typeface="Consolas" panose="020B0609020204030204" pitchFamily="49" charset="0"/>
              </a:rPr>
              <a:t>dept_manager</a:t>
            </a:r>
            <a:r>
              <a:rPr lang="en-US" altLang="ko-KR" sz="1200" dirty="0">
                <a:latin typeface="Consolas" panose="020B0609020204030204" pitchFamily="49" charset="0"/>
              </a:rPr>
              <a:t>         |</a:t>
            </a:r>
          </a:p>
          <a:p>
            <a:r>
              <a:rPr lang="en-US" altLang="ko-KR" sz="1200" dirty="0">
                <a:latin typeface="Consolas" panose="020B0609020204030204" pitchFamily="49" charset="0"/>
              </a:rPr>
              <a:t>| employees            |</a:t>
            </a:r>
          </a:p>
          <a:p>
            <a:r>
              <a:rPr lang="en-US" altLang="ko-KR" sz="1200" dirty="0">
                <a:latin typeface="Consolas" panose="020B0609020204030204" pitchFamily="49" charset="0"/>
              </a:rPr>
              <a:t>| salaries             |</a:t>
            </a:r>
          </a:p>
          <a:p>
            <a:r>
              <a:rPr lang="en-US" altLang="ko-KR" sz="1200" dirty="0">
                <a:latin typeface="Consolas" panose="020B0609020204030204" pitchFamily="49" charset="0"/>
              </a:rPr>
              <a:t>| titles               |</a:t>
            </a:r>
          </a:p>
          <a:p>
            <a:r>
              <a:rPr lang="en-US" altLang="ko-KR" sz="1200" dirty="0">
                <a:latin typeface="Consolas" panose="020B0609020204030204" pitchFamily="49" charset="0"/>
              </a:rPr>
              <a:t>+----------------------+</a:t>
            </a:r>
          </a:p>
        </p:txBody>
      </p:sp>
      <p:sp>
        <p:nvSpPr>
          <p:cNvPr id="6" name="직사각형 5"/>
          <p:cNvSpPr/>
          <p:nvPr/>
        </p:nvSpPr>
        <p:spPr>
          <a:xfrm>
            <a:off x="4427984" y="2348880"/>
            <a:ext cx="4572000" cy="3785652"/>
          </a:xfrm>
          <a:prstGeom prst="rect">
            <a:avLst/>
          </a:prstGeom>
          <a:solidFill>
            <a:schemeClr val="bg1"/>
          </a:solidFill>
          <a:ln>
            <a:solidFill>
              <a:schemeClr val="tx1"/>
            </a:solidFill>
          </a:ln>
        </p:spPr>
        <p:txBody>
          <a:bodyPr>
            <a:spAutoFit/>
          </a:bodyPr>
          <a:lstStyle/>
          <a:p>
            <a:r>
              <a:rPr lang="en-US" altLang="ko-KR" sz="1200" dirty="0" err="1">
                <a:latin typeface="Consolas" panose="020B0609020204030204" pitchFamily="49" charset="0"/>
              </a:rPr>
              <a:t>mysql</a:t>
            </a:r>
            <a:r>
              <a:rPr lang="en-US" altLang="ko-KR" sz="1200" dirty="0">
                <a:latin typeface="Consolas" panose="020B0609020204030204" pitchFamily="49" charset="0"/>
              </a:rPr>
              <a:t>&gt; SELECT * from D001EMP;</a:t>
            </a:r>
          </a:p>
          <a:p>
            <a:r>
              <a:rPr lang="en-US" altLang="ko-KR" sz="1200" dirty="0">
                <a:latin typeface="Consolas" panose="020B0609020204030204" pitchFamily="49" charset="0"/>
              </a:rPr>
              <a:t>Empty set (0.00 sec)</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INSERT INTO D001EMP (SELECT * from </a:t>
            </a:r>
            <a:r>
              <a:rPr lang="en-US" altLang="ko-KR" sz="1200" dirty="0" err="1">
                <a:latin typeface="Consolas" panose="020B0609020204030204" pitchFamily="49" charset="0"/>
              </a:rPr>
              <a:t>dept_emp</a:t>
            </a:r>
            <a:r>
              <a:rPr lang="en-US" altLang="ko-KR" sz="1200" dirty="0">
                <a:latin typeface="Consolas" panose="020B0609020204030204" pitchFamily="49" charset="0"/>
              </a:rPr>
              <a:t>);</a:t>
            </a:r>
          </a:p>
          <a:p>
            <a:r>
              <a:rPr lang="en-US" altLang="ko-KR" sz="1200" dirty="0">
                <a:latin typeface="Consolas" panose="020B0609020204030204" pitchFamily="49" charset="0"/>
              </a:rPr>
              <a:t>Query OK, 331603 rows affected (2.52 sec)</a:t>
            </a:r>
          </a:p>
          <a:p>
            <a:r>
              <a:rPr lang="en-US" altLang="ko-KR" sz="1200" dirty="0">
                <a:latin typeface="Consolas" panose="020B0609020204030204" pitchFamily="49" charset="0"/>
              </a:rPr>
              <a:t>Records: 331603  Duplicates: 0  Warnings: 0</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SELECT * from D001EMP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a:t>
            </a:r>
            <a:r>
              <a:rPr lang="en-US" altLang="ko-KR" sz="1200" dirty="0" err="1">
                <a:latin typeface="Consolas" panose="020B0609020204030204" pitchFamily="49" charset="0"/>
              </a:rPr>
              <a:t>dept_no</a:t>
            </a:r>
            <a:r>
              <a:rPr lang="en-US" altLang="ko-KR" sz="1200" dirty="0">
                <a:latin typeface="Consolas" panose="020B0609020204030204" pitchFamily="49" charset="0"/>
              </a:rPr>
              <a:t> | </a:t>
            </a:r>
            <a:r>
              <a:rPr lang="en-US" altLang="ko-KR" sz="1200" dirty="0" err="1">
                <a:latin typeface="Consolas" panose="020B0609020204030204" pitchFamily="49" charset="0"/>
              </a:rPr>
              <a:t>from_date</a:t>
            </a:r>
            <a:r>
              <a:rPr lang="en-US" altLang="ko-KR" sz="1200" dirty="0">
                <a:latin typeface="Consolas" panose="020B0609020204030204" pitchFamily="49" charset="0"/>
              </a:rPr>
              <a:t>  | </a:t>
            </a:r>
            <a:r>
              <a:rPr lang="en-US" altLang="ko-KR" sz="1200" dirty="0" err="1">
                <a:latin typeface="Consolas" panose="020B0609020204030204" pitchFamily="49" charset="0"/>
              </a:rPr>
              <a:t>to_date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10001 | d005    | 1986-06-26 | 9999-01-01 |</a:t>
            </a:r>
          </a:p>
          <a:p>
            <a:r>
              <a:rPr lang="en-US" altLang="ko-KR" sz="1200" dirty="0">
                <a:latin typeface="Consolas" panose="020B0609020204030204" pitchFamily="49" charset="0"/>
              </a:rPr>
              <a:t>|  10002 | d007    | 1996-08-03 | 9999-01-01 |</a:t>
            </a:r>
          </a:p>
          <a:p>
            <a:r>
              <a:rPr lang="en-US" altLang="ko-KR" sz="1200" dirty="0">
                <a:latin typeface="Consolas" panose="020B0609020204030204" pitchFamily="49" charset="0"/>
              </a:rPr>
              <a:t>|  10003 | d004    | 1995-12-03 | 9999-01-01 |</a:t>
            </a:r>
          </a:p>
          <a:p>
            <a:r>
              <a:rPr lang="en-US" altLang="ko-KR" sz="1200" dirty="0">
                <a:latin typeface="Consolas" panose="020B0609020204030204" pitchFamily="49" charset="0"/>
              </a:rPr>
              <a:t>|  10004 | d004    | 1986-12-01 | 9999-01-01 |</a:t>
            </a:r>
          </a:p>
          <a:p>
            <a:r>
              <a:rPr lang="en-US" altLang="ko-KR" sz="1200" dirty="0">
                <a:latin typeface="Consolas" panose="020B0609020204030204" pitchFamily="49" charset="0"/>
              </a:rPr>
              <a:t>|  10005 | d003    | 1989-09-12 | 9999-01-01 |</a:t>
            </a:r>
          </a:p>
          <a:p>
            <a:r>
              <a:rPr lang="en-US" altLang="ko-KR" sz="1200" dirty="0">
                <a:latin typeface="Consolas" panose="020B0609020204030204" pitchFamily="49" charset="0"/>
              </a:rPr>
              <a:t>+--------+---------+------------+------------+</a:t>
            </a:r>
          </a:p>
          <a:p>
            <a:r>
              <a:rPr lang="en-US" altLang="ko-KR" sz="1200" dirty="0">
                <a:latin typeface="Consolas" panose="020B0609020204030204" pitchFamily="49" charset="0"/>
              </a:rPr>
              <a:t>5 rows in set (0.00 sec)</a:t>
            </a:r>
          </a:p>
          <a:p>
            <a:endParaRPr lang="en-US" altLang="ko-KR" sz="1200" dirty="0">
              <a:latin typeface="Consolas" panose="020B0609020204030204" pitchFamily="49" charset="0"/>
            </a:endParaRPr>
          </a:p>
          <a:p>
            <a:r>
              <a:rPr lang="en-US" altLang="ko-KR" sz="1200" dirty="0" err="1">
                <a:latin typeface="Consolas" panose="020B0609020204030204" pitchFamily="49" charset="0"/>
              </a:rPr>
              <a:t>mysql</a:t>
            </a:r>
            <a:r>
              <a:rPr lang="en-US" altLang="ko-KR" sz="1200" dirty="0">
                <a:latin typeface="Consolas" panose="020B0609020204030204" pitchFamily="49" charset="0"/>
              </a:rPr>
              <a:t>&gt; </a:t>
            </a:r>
          </a:p>
        </p:txBody>
      </p:sp>
    </p:spTree>
    <p:extLst>
      <p:ext uri="{BB962C8B-B14F-4D97-AF65-F5344CB8AC3E}">
        <p14:creationId xmlns:p14="http://schemas.microsoft.com/office/powerpoint/2010/main" val="15535855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Grp="1" noChangeArrowheads="1"/>
          </p:cNvSpPr>
          <p:nvPr>
            <p:ph type="title"/>
          </p:nvPr>
        </p:nvSpPr>
        <p:spPr/>
        <p:txBody>
          <a:bodyPr/>
          <a:lstStyle/>
          <a:p>
            <a:r>
              <a:rPr lang="en-US" altLang="en-US" dirty="0">
                <a:latin typeface="Consolas" panose="020B0609020204030204" pitchFamily="49" charset="0"/>
              </a:rPr>
              <a:t>DELETE</a:t>
            </a:r>
          </a:p>
        </p:txBody>
      </p:sp>
      <p:sp>
        <p:nvSpPr>
          <p:cNvPr id="59395" name="Rectangle 7"/>
          <p:cNvSpPr>
            <a:spLocks noGrp="1" noChangeArrowheads="1"/>
          </p:cNvSpPr>
          <p:nvPr>
            <p:ph type="body" idx="1"/>
          </p:nvPr>
        </p:nvSpPr>
        <p:spPr/>
        <p:txBody>
          <a:bodyPr>
            <a:normAutofit/>
          </a:bodyPr>
          <a:lstStyle/>
          <a:p>
            <a:pPr>
              <a:lnSpc>
                <a:spcPct val="150000"/>
              </a:lnSpc>
            </a:pPr>
            <a:r>
              <a:rPr lang="en-US" altLang="en-US" dirty="0"/>
              <a:t>Removes tuples from a relation</a:t>
            </a:r>
          </a:p>
          <a:p>
            <a:pPr lvl="1">
              <a:lnSpc>
                <a:spcPct val="150000"/>
              </a:lnSpc>
            </a:pPr>
            <a:r>
              <a:rPr lang="en-US" altLang="en-US" dirty="0"/>
              <a:t>Includes a </a:t>
            </a:r>
            <a:r>
              <a:rPr lang="en-US" altLang="en-US" dirty="0">
                <a:latin typeface="Consolas" panose="020B0609020204030204" pitchFamily="49" charset="0"/>
              </a:rPr>
              <a:t>WHERE</a:t>
            </a:r>
            <a:r>
              <a:rPr lang="en-US" altLang="en-US" dirty="0"/>
              <a:t>-clause to select the tuples to be deleted</a:t>
            </a:r>
          </a:p>
          <a:p>
            <a:pPr lvl="1">
              <a:lnSpc>
                <a:spcPct val="150000"/>
              </a:lnSpc>
            </a:pPr>
            <a:r>
              <a:rPr lang="en-US" altLang="en-US" dirty="0"/>
              <a:t>Referential integrity should be enforced</a:t>
            </a:r>
          </a:p>
          <a:p>
            <a:pPr lvl="1">
              <a:lnSpc>
                <a:spcPct val="150000"/>
              </a:lnSpc>
            </a:pPr>
            <a:r>
              <a:rPr lang="en-US" altLang="en-US" dirty="0"/>
              <a:t>Tuples are deleted from only </a:t>
            </a:r>
            <a:r>
              <a:rPr lang="en-US" altLang="en-US" i="1" dirty="0"/>
              <a:t>one table</a:t>
            </a:r>
            <a:r>
              <a:rPr lang="en-US" altLang="en-US" dirty="0"/>
              <a:t> at a time (</a:t>
            </a:r>
            <a:r>
              <a:rPr lang="en-US" altLang="en-US" u="sng" dirty="0"/>
              <a:t>unless </a:t>
            </a:r>
            <a:r>
              <a:rPr lang="en-US" altLang="en-US" u="sng" dirty="0">
                <a:latin typeface="Consolas" panose="020B0609020204030204" pitchFamily="49" charset="0"/>
              </a:rPr>
              <a:t>CASCADE</a:t>
            </a:r>
            <a:r>
              <a:rPr lang="en-US" altLang="en-US" u="sng" dirty="0"/>
              <a:t> is specified on a referential integrity constraint</a:t>
            </a:r>
            <a:r>
              <a:rPr lang="en-US" altLang="en-US" dirty="0"/>
              <a:t>)</a:t>
            </a:r>
          </a:p>
          <a:p>
            <a:pPr lvl="1">
              <a:lnSpc>
                <a:spcPct val="150000"/>
              </a:lnSpc>
            </a:pPr>
            <a:r>
              <a:rPr lang="en-US" altLang="en-US" dirty="0"/>
              <a:t>A missing </a:t>
            </a:r>
            <a:r>
              <a:rPr lang="en-US" altLang="en-US" dirty="0">
                <a:latin typeface="Consolas" panose="020B0609020204030204" pitchFamily="49" charset="0"/>
              </a:rPr>
              <a:t>WHERE</a:t>
            </a:r>
            <a:r>
              <a:rPr lang="en-US" altLang="en-US" dirty="0"/>
              <a:t>-clause specifies that </a:t>
            </a:r>
            <a:r>
              <a:rPr lang="en-US" altLang="en-US" i="1" dirty="0"/>
              <a:t>all tuples</a:t>
            </a:r>
            <a:r>
              <a:rPr lang="en-US" altLang="en-US" dirty="0"/>
              <a:t> in the relation are to be deleted; the table then becomes an empty table</a:t>
            </a:r>
          </a:p>
          <a:p>
            <a:pPr lvl="1">
              <a:lnSpc>
                <a:spcPct val="150000"/>
              </a:lnSpc>
            </a:pPr>
            <a:r>
              <a:rPr lang="en-US" altLang="en-US" dirty="0"/>
              <a:t>The number of tuples deleted depends on the number of tuples in the relation that satisfy the </a:t>
            </a:r>
            <a:r>
              <a:rPr lang="en-US" altLang="en-US" dirty="0">
                <a:latin typeface="Consolas" panose="020B0609020204030204" pitchFamily="49" charset="0"/>
              </a:rPr>
              <a:t>WHERE</a:t>
            </a:r>
            <a:r>
              <a:rPr lang="en-US" altLang="en-US" dirty="0"/>
              <a:t>-clause</a:t>
            </a:r>
          </a:p>
          <a:p>
            <a:pPr>
              <a:lnSpc>
                <a:spcPct val="150000"/>
              </a:lnSpc>
            </a:pPr>
            <a:endParaRPr lang="en-US" altLang="en-US" sz="1800" dirty="0"/>
          </a:p>
        </p:txBody>
      </p:sp>
    </p:spTree>
    <p:extLst>
      <p:ext uri="{BB962C8B-B14F-4D97-AF65-F5344CB8AC3E}">
        <p14:creationId xmlns:p14="http://schemas.microsoft.com/office/powerpoint/2010/main" val="1709409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t>The </a:t>
            </a:r>
            <a:r>
              <a:rPr lang="en-US" altLang="en-US" dirty="0">
                <a:latin typeface="Consolas" panose="020B0609020204030204" pitchFamily="49" charset="0"/>
              </a:rPr>
              <a:t>DELETE</a:t>
            </a:r>
            <a:r>
              <a:rPr lang="en-US" altLang="en-US" dirty="0"/>
              <a:t> Command</a:t>
            </a:r>
          </a:p>
        </p:txBody>
      </p:sp>
      <p:sp>
        <p:nvSpPr>
          <p:cNvPr id="60419" name="Content Placeholder 2"/>
          <p:cNvSpPr>
            <a:spLocks noGrp="1"/>
          </p:cNvSpPr>
          <p:nvPr>
            <p:ph idx="1"/>
          </p:nvPr>
        </p:nvSpPr>
        <p:spPr>
          <a:xfrm>
            <a:off x="457200" y="1052736"/>
            <a:ext cx="8229600" cy="1512168"/>
          </a:xfrm>
        </p:spPr>
        <p:txBody>
          <a:bodyPr/>
          <a:lstStyle/>
          <a:p>
            <a:pPr>
              <a:lnSpc>
                <a:spcPct val="150000"/>
              </a:lnSpc>
            </a:pPr>
            <a:r>
              <a:rPr lang="en-US" altLang="en-US" dirty="0"/>
              <a:t>Removes tuples from a relation</a:t>
            </a:r>
          </a:p>
          <a:p>
            <a:pPr lvl="1">
              <a:lnSpc>
                <a:spcPct val="150000"/>
              </a:lnSpc>
            </a:pPr>
            <a:r>
              <a:rPr lang="en-US" altLang="en-US" dirty="0"/>
              <a:t>Includes a </a:t>
            </a:r>
            <a:r>
              <a:rPr lang="en-US" altLang="en-US" dirty="0">
                <a:latin typeface="Consolas" panose="020B0609020204030204" pitchFamily="49" charset="0"/>
                <a:cs typeface="Courier New" panose="02070309020205020404" pitchFamily="49" charset="0"/>
              </a:rPr>
              <a:t>WHERE</a:t>
            </a:r>
            <a:r>
              <a:rPr lang="en-US" altLang="en-US" dirty="0"/>
              <a:t> clause to select the tuples to be deleted. The number of tuples deleted will vary.</a:t>
            </a:r>
          </a:p>
        </p:txBody>
      </p:sp>
      <p:pic>
        <p:nvPicPr>
          <p:cNvPr id="6" name="그림 5"/>
          <p:cNvPicPr>
            <a:picLocks noChangeAspect="1"/>
          </p:cNvPicPr>
          <p:nvPr/>
        </p:nvPicPr>
        <p:blipFill>
          <a:blip r:embed="rId2"/>
          <a:stretch>
            <a:fillRect/>
          </a:stretch>
        </p:blipFill>
        <p:spPr>
          <a:xfrm>
            <a:off x="1238122" y="2708920"/>
            <a:ext cx="6667755" cy="2749167"/>
          </a:xfrm>
          <a:prstGeom prst="rect">
            <a:avLst/>
          </a:prstGeom>
        </p:spPr>
      </p:pic>
      <p:cxnSp>
        <p:nvCxnSpPr>
          <p:cNvPr id="3" name="직선 화살표 연결선 2"/>
          <p:cNvCxnSpPr/>
          <p:nvPr/>
        </p:nvCxnSpPr>
        <p:spPr>
          <a:xfrm>
            <a:off x="539552" y="5157192"/>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p:cNvCxnSpPr/>
          <p:nvPr/>
        </p:nvCxnSpPr>
        <p:spPr>
          <a:xfrm>
            <a:off x="457200" y="3645024"/>
            <a:ext cx="648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1278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t>The </a:t>
            </a:r>
            <a:r>
              <a:rPr lang="en-US" altLang="en-US" dirty="0">
                <a:latin typeface="Consolas" panose="020B0609020204030204" pitchFamily="49" charset="0"/>
              </a:rPr>
              <a:t>DELETE</a:t>
            </a:r>
            <a:r>
              <a:rPr lang="en-US" altLang="en-US" dirty="0"/>
              <a:t> Command</a:t>
            </a:r>
          </a:p>
        </p:txBody>
      </p:sp>
      <p:sp>
        <p:nvSpPr>
          <p:cNvPr id="3" name="직사각형 2"/>
          <p:cNvSpPr/>
          <p:nvPr/>
        </p:nvSpPr>
        <p:spPr>
          <a:xfrm>
            <a:off x="1043608" y="1052736"/>
            <a:ext cx="7056784" cy="5016758"/>
          </a:xfrm>
          <a:prstGeom prst="rect">
            <a:avLst/>
          </a:prstGeom>
        </p:spPr>
        <p:txBody>
          <a:bodyPr wrap="square">
            <a:spAutoFit/>
          </a:bodyPr>
          <a:lstStyle/>
          <a:p>
            <a:r>
              <a:rPr lang="en-US" altLang="ko-KR" sz="1600" dirty="0" err="1">
                <a:latin typeface="Consolas" panose="020B0609020204030204" pitchFamily="49" charset="0"/>
              </a:rPr>
              <a:t>mysql</a:t>
            </a:r>
            <a:r>
              <a:rPr lang="en-US" altLang="ko-KR" sz="1600" dirty="0">
                <a:latin typeface="Consolas" panose="020B0609020204030204" pitchFamily="49" charset="0"/>
              </a:rPr>
              <a:t>&gt; select * from employees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a:t>
            </a:r>
            <a:r>
              <a:rPr lang="en-US" altLang="ko-KR" sz="1200" dirty="0" err="1">
                <a:latin typeface="Consolas" panose="020B0609020204030204" pitchFamily="49" charset="0"/>
              </a:rPr>
              <a:t>birth_date</a:t>
            </a:r>
            <a:r>
              <a:rPr lang="en-US" altLang="ko-KR" sz="1200" dirty="0">
                <a:latin typeface="Consolas" panose="020B0609020204030204" pitchFamily="49" charset="0"/>
              </a:rPr>
              <a:t> | </a:t>
            </a:r>
            <a:r>
              <a:rPr lang="en-US" altLang="ko-KR" sz="1200" dirty="0" err="1">
                <a:latin typeface="Consolas" panose="020B0609020204030204" pitchFamily="49" charset="0"/>
              </a:rPr>
              <a:t>first_name</a:t>
            </a:r>
            <a:r>
              <a:rPr lang="en-US" altLang="ko-KR" sz="1200" dirty="0">
                <a:latin typeface="Consolas" panose="020B0609020204030204" pitchFamily="49" charset="0"/>
              </a:rPr>
              <a:t> | </a:t>
            </a:r>
            <a:r>
              <a:rPr lang="en-US" altLang="ko-KR" sz="1200" dirty="0" err="1">
                <a:latin typeface="Consolas" panose="020B0609020204030204" pitchFamily="49" charset="0"/>
              </a:rPr>
              <a:t>last_name</a:t>
            </a:r>
            <a:r>
              <a:rPr lang="en-US" altLang="ko-KR" sz="1200" dirty="0">
                <a:latin typeface="Consolas" panose="020B0609020204030204" pitchFamily="49" charset="0"/>
              </a:rPr>
              <a:t> | gender | </a:t>
            </a:r>
            <a:r>
              <a:rPr lang="en-US" altLang="ko-KR" sz="1200" dirty="0" err="1">
                <a:latin typeface="Consolas" panose="020B0609020204030204" pitchFamily="49" charset="0"/>
              </a:rPr>
              <a:t>hire_date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10001 | 1953-09-02 | </a:t>
            </a:r>
            <a:r>
              <a:rPr lang="en-US" altLang="ko-KR" sz="1200" dirty="0" err="1">
                <a:latin typeface="Consolas" panose="020B0609020204030204" pitchFamily="49" charset="0"/>
              </a:rPr>
              <a:t>Georgi</a:t>
            </a:r>
            <a:r>
              <a:rPr lang="en-US" altLang="ko-KR" sz="1200" dirty="0">
                <a:latin typeface="Consolas" panose="020B0609020204030204" pitchFamily="49" charset="0"/>
              </a:rPr>
              <a:t>     | </a:t>
            </a:r>
            <a:r>
              <a:rPr lang="en-US" altLang="ko-KR" sz="1200" dirty="0" err="1">
                <a:latin typeface="Consolas" panose="020B0609020204030204" pitchFamily="49" charset="0"/>
              </a:rPr>
              <a:t>Facello</a:t>
            </a:r>
            <a:r>
              <a:rPr lang="en-US" altLang="ko-KR" sz="1200" dirty="0">
                <a:latin typeface="Consolas" panose="020B0609020204030204" pitchFamily="49" charset="0"/>
              </a:rPr>
              <a:t>   | M      | 1986-06-26 |</a:t>
            </a:r>
          </a:p>
          <a:p>
            <a:r>
              <a:rPr lang="en-US" altLang="ko-KR" sz="1200" dirty="0">
                <a:latin typeface="Consolas" panose="020B0609020204030204" pitchFamily="49" charset="0"/>
              </a:rPr>
              <a:t>|  10002 | 1964-06-02 | Bezalel    | Simmel    | F      | 1985-11-21 |</a:t>
            </a:r>
          </a:p>
          <a:p>
            <a:r>
              <a:rPr lang="en-US" altLang="ko-KR" sz="1200" dirty="0">
                <a:latin typeface="Consolas" panose="020B0609020204030204" pitchFamily="49" charset="0"/>
              </a:rPr>
              <a:t>|  10003 | 1959-12-03 | </a:t>
            </a:r>
            <a:r>
              <a:rPr lang="en-US" altLang="ko-KR" sz="1200" dirty="0" err="1">
                <a:latin typeface="Consolas" panose="020B0609020204030204" pitchFamily="49" charset="0"/>
              </a:rPr>
              <a:t>Parto</a:t>
            </a:r>
            <a:r>
              <a:rPr lang="en-US" altLang="ko-KR" sz="1200" dirty="0">
                <a:latin typeface="Consolas" panose="020B0609020204030204" pitchFamily="49" charset="0"/>
              </a:rPr>
              <a:t>      | Bamford   | M      | 1986-08-28 |</a:t>
            </a:r>
          </a:p>
          <a:p>
            <a:r>
              <a:rPr lang="en-US" altLang="ko-KR" sz="1200" dirty="0">
                <a:latin typeface="Consolas" panose="020B0609020204030204" pitchFamily="49" charset="0"/>
              </a:rPr>
              <a:t>|  10004 | 1954-05-01 | </a:t>
            </a:r>
            <a:r>
              <a:rPr lang="en-US" altLang="ko-KR" sz="1200" dirty="0" err="1">
                <a:latin typeface="Consolas" panose="020B0609020204030204" pitchFamily="49" charset="0"/>
              </a:rPr>
              <a:t>Chirstian</a:t>
            </a:r>
            <a:r>
              <a:rPr lang="en-US" altLang="ko-KR" sz="1200" dirty="0">
                <a:latin typeface="Consolas" panose="020B0609020204030204" pitchFamily="49" charset="0"/>
              </a:rPr>
              <a:t>  | </a:t>
            </a:r>
            <a:r>
              <a:rPr lang="en-US" altLang="ko-KR" sz="1200" dirty="0" err="1">
                <a:latin typeface="Consolas" panose="020B0609020204030204" pitchFamily="49" charset="0"/>
              </a:rPr>
              <a:t>Koblick</a:t>
            </a:r>
            <a:r>
              <a:rPr lang="en-US" altLang="ko-KR" sz="1200" dirty="0">
                <a:latin typeface="Consolas" panose="020B0609020204030204" pitchFamily="49" charset="0"/>
              </a:rPr>
              <a:t>   | M      | 1986-12-01 |</a:t>
            </a:r>
          </a:p>
          <a:p>
            <a:r>
              <a:rPr lang="en-US" altLang="ko-KR" sz="1200" dirty="0">
                <a:latin typeface="Consolas" panose="020B0609020204030204" pitchFamily="49" charset="0"/>
              </a:rPr>
              <a:t>|  10005 | 1955-01-21 | </a:t>
            </a:r>
            <a:r>
              <a:rPr lang="en-US" altLang="ko-KR" sz="1200" dirty="0" err="1">
                <a:latin typeface="Consolas" panose="020B0609020204030204" pitchFamily="49" charset="0"/>
              </a:rPr>
              <a:t>Kyoichi</a:t>
            </a:r>
            <a:r>
              <a:rPr lang="en-US" altLang="ko-KR" sz="1200" dirty="0">
                <a:latin typeface="Consolas" panose="020B0609020204030204" pitchFamily="49" charset="0"/>
              </a:rPr>
              <a:t>    | </a:t>
            </a:r>
            <a:r>
              <a:rPr lang="en-US" altLang="ko-KR" sz="1200" dirty="0" err="1">
                <a:latin typeface="Consolas" panose="020B0609020204030204" pitchFamily="49" charset="0"/>
              </a:rPr>
              <a:t>Maliniak</a:t>
            </a:r>
            <a:r>
              <a:rPr lang="en-US" altLang="ko-KR" sz="1200" dirty="0">
                <a:latin typeface="Consolas" panose="020B0609020204030204" pitchFamily="49" charset="0"/>
              </a:rPr>
              <a:t>  | M      | 1989-09-12 |</a:t>
            </a:r>
          </a:p>
          <a:p>
            <a:r>
              <a:rPr lang="en-US" altLang="ko-KR" sz="1200" dirty="0">
                <a:latin typeface="Consolas" panose="020B0609020204030204" pitchFamily="49" charset="0"/>
              </a:rPr>
              <a:t>+--------+------------+------------+-----------+--------+------------+</a:t>
            </a:r>
          </a:p>
          <a:p>
            <a:r>
              <a:rPr lang="en-US" altLang="ko-KR" sz="1200" dirty="0">
                <a:latin typeface="Consolas" panose="020B0609020204030204" pitchFamily="49" charset="0"/>
              </a:rPr>
              <a:t>5 rows in set (0.01 sec)</a:t>
            </a:r>
          </a:p>
          <a:p>
            <a:endParaRPr lang="en-US" altLang="ko-KR" sz="1200" dirty="0">
              <a:latin typeface="Consolas" panose="020B0609020204030204" pitchFamily="49" charset="0"/>
            </a:endParaRPr>
          </a:p>
          <a:p>
            <a:r>
              <a:rPr lang="en-US" altLang="ko-KR" sz="1600" dirty="0" err="1">
                <a:latin typeface="Consolas" panose="020B0609020204030204" pitchFamily="49" charset="0"/>
              </a:rPr>
              <a:t>mysql</a:t>
            </a:r>
            <a:r>
              <a:rPr lang="en-US" altLang="ko-KR" sz="1600" dirty="0">
                <a:latin typeface="Consolas" panose="020B0609020204030204" pitchFamily="49" charset="0"/>
              </a:rPr>
              <a:t>&gt; delete from employees where </a:t>
            </a:r>
            <a:r>
              <a:rPr lang="en-US" altLang="ko-KR" sz="1600" dirty="0" err="1">
                <a:latin typeface="Consolas" panose="020B0609020204030204" pitchFamily="49" charset="0"/>
              </a:rPr>
              <a:t>first_name</a:t>
            </a:r>
            <a:r>
              <a:rPr lang="en-US" altLang="ko-KR" sz="1600" dirty="0">
                <a:latin typeface="Consolas" panose="020B0609020204030204" pitchFamily="49" charset="0"/>
              </a:rPr>
              <a:t> = '</a:t>
            </a:r>
            <a:r>
              <a:rPr lang="en-US" altLang="ko-KR" sz="1600" dirty="0" err="1">
                <a:latin typeface="Consolas" panose="020B0609020204030204" pitchFamily="49" charset="0"/>
              </a:rPr>
              <a:t>Georgi</a:t>
            </a:r>
            <a:r>
              <a:rPr lang="en-US" altLang="ko-KR" sz="1600" dirty="0">
                <a:latin typeface="Consolas" panose="020B0609020204030204" pitchFamily="49" charset="0"/>
              </a:rPr>
              <a:t>';</a:t>
            </a:r>
          </a:p>
          <a:p>
            <a:r>
              <a:rPr lang="en-US" altLang="ko-KR" sz="1600" dirty="0">
                <a:latin typeface="Consolas" panose="020B0609020204030204" pitchFamily="49" charset="0"/>
              </a:rPr>
              <a:t>Query OK, 253 rows affected (0.25 sec)</a:t>
            </a:r>
          </a:p>
          <a:p>
            <a:endParaRPr lang="en-US" altLang="ko-KR" sz="1600" dirty="0">
              <a:latin typeface="Consolas" panose="020B0609020204030204" pitchFamily="49" charset="0"/>
            </a:endParaRPr>
          </a:p>
          <a:p>
            <a:r>
              <a:rPr lang="en-US" altLang="ko-KR" sz="1600" dirty="0" err="1">
                <a:latin typeface="Consolas" panose="020B0609020204030204" pitchFamily="49" charset="0"/>
              </a:rPr>
              <a:t>mysql</a:t>
            </a:r>
            <a:r>
              <a:rPr lang="en-US" altLang="ko-KR" sz="1600" dirty="0">
                <a:latin typeface="Consolas" panose="020B0609020204030204" pitchFamily="49" charset="0"/>
              </a:rPr>
              <a:t>&gt; select * from employees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a:t>
            </a:r>
            <a:r>
              <a:rPr lang="en-US" altLang="ko-KR" sz="1200" dirty="0" err="1">
                <a:latin typeface="Consolas" panose="020B0609020204030204" pitchFamily="49" charset="0"/>
              </a:rPr>
              <a:t>birth_date</a:t>
            </a:r>
            <a:r>
              <a:rPr lang="en-US" altLang="ko-KR" sz="1200" dirty="0">
                <a:latin typeface="Consolas" panose="020B0609020204030204" pitchFamily="49" charset="0"/>
              </a:rPr>
              <a:t> | </a:t>
            </a:r>
            <a:r>
              <a:rPr lang="en-US" altLang="ko-KR" sz="1200" dirty="0" err="1">
                <a:latin typeface="Consolas" panose="020B0609020204030204" pitchFamily="49" charset="0"/>
              </a:rPr>
              <a:t>first_name</a:t>
            </a:r>
            <a:r>
              <a:rPr lang="en-US" altLang="ko-KR" sz="1200" dirty="0">
                <a:latin typeface="Consolas" panose="020B0609020204030204" pitchFamily="49" charset="0"/>
              </a:rPr>
              <a:t> | </a:t>
            </a:r>
            <a:r>
              <a:rPr lang="en-US" altLang="ko-KR" sz="1200" dirty="0" err="1">
                <a:latin typeface="Consolas" panose="020B0609020204030204" pitchFamily="49" charset="0"/>
              </a:rPr>
              <a:t>last_name</a:t>
            </a:r>
            <a:r>
              <a:rPr lang="en-US" altLang="ko-KR" sz="1200" dirty="0">
                <a:latin typeface="Consolas" panose="020B0609020204030204" pitchFamily="49" charset="0"/>
              </a:rPr>
              <a:t> | gender | </a:t>
            </a:r>
            <a:r>
              <a:rPr lang="en-US" altLang="ko-KR" sz="1200" dirty="0" err="1">
                <a:latin typeface="Consolas" panose="020B0609020204030204" pitchFamily="49" charset="0"/>
              </a:rPr>
              <a:t>hire_date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10002 | 1964-06-02 | Bezalel    | Simmel    | F      | 1985-11-21 |</a:t>
            </a:r>
          </a:p>
          <a:p>
            <a:r>
              <a:rPr lang="en-US" altLang="ko-KR" sz="1200" dirty="0">
                <a:latin typeface="Consolas" panose="020B0609020204030204" pitchFamily="49" charset="0"/>
              </a:rPr>
              <a:t>|  10003 | 1959-12-03 | </a:t>
            </a:r>
            <a:r>
              <a:rPr lang="en-US" altLang="ko-KR" sz="1200" dirty="0" err="1">
                <a:latin typeface="Consolas" panose="020B0609020204030204" pitchFamily="49" charset="0"/>
              </a:rPr>
              <a:t>Parto</a:t>
            </a:r>
            <a:r>
              <a:rPr lang="en-US" altLang="ko-KR" sz="1200" dirty="0">
                <a:latin typeface="Consolas" panose="020B0609020204030204" pitchFamily="49" charset="0"/>
              </a:rPr>
              <a:t>      | Bamford   | M      | 1986-08-28 |</a:t>
            </a:r>
          </a:p>
          <a:p>
            <a:r>
              <a:rPr lang="en-US" altLang="ko-KR" sz="1200" dirty="0">
                <a:latin typeface="Consolas" panose="020B0609020204030204" pitchFamily="49" charset="0"/>
              </a:rPr>
              <a:t>|  10004 | 1954-05-01 | </a:t>
            </a:r>
            <a:r>
              <a:rPr lang="en-US" altLang="ko-KR" sz="1200" dirty="0" err="1">
                <a:latin typeface="Consolas" panose="020B0609020204030204" pitchFamily="49" charset="0"/>
              </a:rPr>
              <a:t>Chirstian</a:t>
            </a:r>
            <a:r>
              <a:rPr lang="en-US" altLang="ko-KR" sz="1200" dirty="0">
                <a:latin typeface="Consolas" panose="020B0609020204030204" pitchFamily="49" charset="0"/>
              </a:rPr>
              <a:t>  | </a:t>
            </a:r>
            <a:r>
              <a:rPr lang="en-US" altLang="ko-KR" sz="1200" dirty="0" err="1">
                <a:latin typeface="Consolas" panose="020B0609020204030204" pitchFamily="49" charset="0"/>
              </a:rPr>
              <a:t>Koblick</a:t>
            </a:r>
            <a:r>
              <a:rPr lang="en-US" altLang="ko-KR" sz="1200" dirty="0">
                <a:latin typeface="Consolas" panose="020B0609020204030204" pitchFamily="49" charset="0"/>
              </a:rPr>
              <a:t>   | M      | 1986-12-01 |</a:t>
            </a:r>
          </a:p>
          <a:p>
            <a:r>
              <a:rPr lang="en-US" altLang="ko-KR" sz="1200" dirty="0">
                <a:latin typeface="Consolas" panose="020B0609020204030204" pitchFamily="49" charset="0"/>
              </a:rPr>
              <a:t>|  10005 | 1955-01-21 | </a:t>
            </a:r>
            <a:r>
              <a:rPr lang="en-US" altLang="ko-KR" sz="1200" dirty="0" err="1">
                <a:latin typeface="Consolas" panose="020B0609020204030204" pitchFamily="49" charset="0"/>
              </a:rPr>
              <a:t>Kyoichi</a:t>
            </a:r>
            <a:r>
              <a:rPr lang="en-US" altLang="ko-KR" sz="1200" dirty="0">
                <a:latin typeface="Consolas" panose="020B0609020204030204" pitchFamily="49" charset="0"/>
              </a:rPr>
              <a:t>    | </a:t>
            </a:r>
            <a:r>
              <a:rPr lang="en-US" altLang="ko-KR" sz="1200" dirty="0" err="1">
                <a:latin typeface="Consolas" panose="020B0609020204030204" pitchFamily="49" charset="0"/>
              </a:rPr>
              <a:t>Maliniak</a:t>
            </a:r>
            <a:r>
              <a:rPr lang="en-US" altLang="ko-KR" sz="1200" dirty="0">
                <a:latin typeface="Consolas" panose="020B0609020204030204" pitchFamily="49" charset="0"/>
              </a:rPr>
              <a:t>  | M      | 1989-09-12 |</a:t>
            </a:r>
          </a:p>
          <a:p>
            <a:r>
              <a:rPr lang="en-US" altLang="ko-KR" sz="1200" dirty="0">
                <a:latin typeface="Consolas" panose="020B0609020204030204" pitchFamily="49" charset="0"/>
              </a:rPr>
              <a:t>|  10006 | 1953-04-20 | Anneke     | </a:t>
            </a:r>
            <a:r>
              <a:rPr lang="en-US" altLang="ko-KR" sz="1200" dirty="0" err="1">
                <a:latin typeface="Consolas" panose="020B0609020204030204" pitchFamily="49" charset="0"/>
              </a:rPr>
              <a:t>Preusig</a:t>
            </a:r>
            <a:r>
              <a:rPr lang="en-US" altLang="ko-KR" sz="1200" dirty="0">
                <a:latin typeface="Consolas" panose="020B0609020204030204" pitchFamily="49" charset="0"/>
              </a:rPr>
              <a:t>   | F      | 1989-06-02 |</a:t>
            </a:r>
          </a:p>
          <a:p>
            <a:r>
              <a:rPr lang="en-US" altLang="ko-KR" sz="1200" dirty="0">
                <a:latin typeface="Consolas" panose="020B0609020204030204" pitchFamily="49" charset="0"/>
              </a:rPr>
              <a:t>+--------+------------+------------+-----------+--------+------------+</a:t>
            </a:r>
          </a:p>
        </p:txBody>
      </p:sp>
    </p:spTree>
    <p:extLst>
      <p:ext uri="{BB962C8B-B14F-4D97-AF65-F5344CB8AC3E}">
        <p14:creationId xmlns:p14="http://schemas.microsoft.com/office/powerpoint/2010/main" val="2677907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6"/>
          <p:cNvSpPr>
            <a:spLocks noGrp="1" noChangeArrowheads="1"/>
          </p:cNvSpPr>
          <p:nvPr>
            <p:ph type="title"/>
          </p:nvPr>
        </p:nvSpPr>
        <p:spPr/>
        <p:txBody>
          <a:bodyPr/>
          <a:lstStyle/>
          <a:p>
            <a:r>
              <a:rPr lang="en-US" altLang="en-US" dirty="0">
                <a:latin typeface="Consolas" panose="020B0609020204030204" pitchFamily="49" charset="0"/>
              </a:rPr>
              <a:t>UPDATE</a:t>
            </a:r>
          </a:p>
        </p:txBody>
      </p:sp>
      <p:sp>
        <p:nvSpPr>
          <p:cNvPr id="61443" name="Rectangle 7"/>
          <p:cNvSpPr>
            <a:spLocks noGrp="1" noChangeArrowheads="1"/>
          </p:cNvSpPr>
          <p:nvPr>
            <p:ph type="body" idx="1"/>
          </p:nvPr>
        </p:nvSpPr>
        <p:spPr/>
        <p:txBody>
          <a:bodyPr/>
          <a:lstStyle/>
          <a:p>
            <a:pPr>
              <a:lnSpc>
                <a:spcPct val="150000"/>
              </a:lnSpc>
            </a:pPr>
            <a:r>
              <a:rPr lang="en-US" altLang="en-US" dirty="0"/>
              <a:t>Used to modify attribute values of one or more selected tuples</a:t>
            </a:r>
          </a:p>
          <a:p>
            <a:pPr>
              <a:lnSpc>
                <a:spcPct val="150000"/>
              </a:lnSpc>
            </a:pPr>
            <a:r>
              <a:rPr lang="en-US" altLang="en-US" dirty="0"/>
              <a:t>A </a:t>
            </a:r>
            <a:r>
              <a:rPr lang="en-US" altLang="en-US" dirty="0">
                <a:latin typeface="Consolas" panose="020B0609020204030204" pitchFamily="49" charset="0"/>
              </a:rPr>
              <a:t>WHERE</a:t>
            </a:r>
            <a:r>
              <a:rPr lang="en-US" altLang="en-US" dirty="0"/>
              <a:t>-clause selects the tuples to be modified</a:t>
            </a:r>
          </a:p>
          <a:p>
            <a:pPr>
              <a:lnSpc>
                <a:spcPct val="150000"/>
              </a:lnSpc>
            </a:pPr>
            <a:r>
              <a:rPr lang="en-US" altLang="en-US" dirty="0"/>
              <a:t>An additional </a:t>
            </a:r>
            <a:r>
              <a:rPr lang="en-US" altLang="en-US" dirty="0">
                <a:latin typeface="Consolas" panose="020B0609020204030204" pitchFamily="49" charset="0"/>
              </a:rPr>
              <a:t>SET</a:t>
            </a:r>
            <a:r>
              <a:rPr lang="en-US" altLang="en-US" dirty="0"/>
              <a:t>-clause specifies the attributes to be modified and their new values</a:t>
            </a:r>
          </a:p>
          <a:p>
            <a:pPr>
              <a:lnSpc>
                <a:spcPct val="150000"/>
              </a:lnSpc>
            </a:pPr>
            <a:r>
              <a:rPr lang="en-US" altLang="en-US" dirty="0"/>
              <a:t>Each command modifies tuples </a:t>
            </a:r>
            <a:r>
              <a:rPr lang="en-US" altLang="en-US" i="1" dirty="0"/>
              <a:t>in the same relation</a:t>
            </a:r>
          </a:p>
          <a:p>
            <a:pPr>
              <a:lnSpc>
                <a:spcPct val="150000"/>
              </a:lnSpc>
            </a:pPr>
            <a:r>
              <a:rPr lang="en-US" altLang="en-US" dirty="0"/>
              <a:t>Referential integrity specified as part of </a:t>
            </a:r>
            <a:r>
              <a:rPr lang="en-US" altLang="en-US" dirty="0" err="1"/>
              <a:t>DDL</a:t>
            </a:r>
            <a:r>
              <a:rPr lang="en-US" altLang="en-US" dirty="0"/>
              <a:t> specification is enforced</a:t>
            </a:r>
          </a:p>
        </p:txBody>
      </p:sp>
    </p:spTree>
    <p:extLst>
      <p:ext uri="{BB962C8B-B14F-4D97-AF65-F5344CB8AC3E}">
        <p14:creationId xmlns:p14="http://schemas.microsoft.com/office/powerpoint/2010/main" val="391411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lstStyle/>
          <a:p>
            <a:r>
              <a:rPr lang="en-US" altLang="ko-KR" dirty="0"/>
              <a:t>SQL Data Definition and Data Types</a:t>
            </a:r>
            <a:endParaRPr lang="ko-KR" altLang="en-US" dirty="0"/>
          </a:p>
        </p:txBody>
      </p:sp>
      <p:sp>
        <p:nvSpPr>
          <p:cNvPr id="3" name="부제목 2"/>
          <p:cNvSpPr>
            <a:spLocks noGrp="1"/>
          </p:cNvSpPr>
          <p:nvPr>
            <p:ph type="subTitle" idx="1"/>
          </p:nvPr>
        </p:nvSpPr>
        <p:spPr/>
        <p:txBody>
          <a:bodyPr/>
          <a:lstStyle/>
          <a:p>
            <a:endParaRPr lang="ko-KR" altLang="en-US"/>
          </a:p>
        </p:txBody>
      </p:sp>
    </p:spTree>
    <p:extLst>
      <p:ext uri="{BB962C8B-B14F-4D97-AF65-F5344CB8AC3E}">
        <p14:creationId xmlns:p14="http://schemas.microsoft.com/office/powerpoint/2010/main" val="2678378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p:txBody>
          <a:bodyPr/>
          <a:lstStyle/>
          <a:p>
            <a:r>
              <a:rPr lang="en-US" altLang="en-US" dirty="0">
                <a:latin typeface="Consolas" panose="020B0609020204030204" pitchFamily="49" charset="0"/>
              </a:rPr>
              <a:t>UPDATE</a:t>
            </a:r>
            <a:r>
              <a:rPr lang="en-US" altLang="en-US" dirty="0"/>
              <a:t> (contd.)</a:t>
            </a:r>
          </a:p>
        </p:txBody>
      </p:sp>
      <p:sp>
        <p:nvSpPr>
          <p:cNvPr id="62467" name="Rectangle 7"/>
          <p:cNvSpPr>
            <a:spLocks noGrp="1" noChangeArrowheads="1"/>
          </p:cNvSpPr>
          <p:nvPr>
            <p:ph type="body" idx="1"/>
          </p:nvPr>
        </p:nvSpPr>
        <p:spPr/>
        <p:txBody>
          <a:bodyPr/>
          <a:lstStyle/>
          <a:p>
            <a:r>
              <a:rPr lang="en-US" altLang="en-US" dirty="0"/>
              <a:t>Example: Change the location and controlling department number of project number 10 to 'Bellaire' and 5, respectively</a:t>
            </a:r>
          </a:p>
          <a:p>
            <a:pPr>
              <a:buFont typeface="Wingdings" panose="05000000000000000000" pitchFamily="2" charset="2"/>
              <a:buNone/>
            </a:pPr>
            <a:endParaRPr lang="en-US" altLang="en-US" dirty="0"/>
          </a:p>
          <a:p>
            <a:pPr lvl="1">
              <a:buFont typeface="Wingdings" panose="05000000000000000000" pitchFamily="2" charset="2"/>
              <a:buNone/>
            </a:pPr>
            <a:r>
              <a:rPr lang="en-US" altLang="en-US" dirty="0">
                <a:latin typeface="Consolas" panose="020B0609020204030204" pitchFamily="49" charset="0"/>
              </a:rPr>
              <a:t>U5:	UPDATE 	PROJECT</a:t>
            </a:r>
            <a:br>
              <a:rPr lang="en-US" altLang="en-US" dirty="0">
                <a:latin typeface="Consolas" panose="020B0609020204030204" pitchFamily="49" charset="0"/>
              </a:rPr>
            </a:br>
            <a:r>
              <a:rPr lang="en-US" altLang="en-US" dirty="0">
                <a:latin typeface="Consolas" panose="020B0609020204030204" pitchFamily="49" charset="0"/>
              </a:rPr>
              <a:t>		SET		</a:t>
            </a:r>
            <a:r>
              <a:rPr lang="en-US" altLang="en-US" dirty="0" err="1">
                <a:latin typeface="Consolas" panose="020B0609020204030204" pitchFamily="49" charset="0"/>
              </a:rPr>
              <a:t>PLOCATION</a:t>
            </a:r>
            <a:r>
              <a:rPr lang="en-US" altLang="en-US" dirty="0">
                <a:latin typeface="Consolas" panose="020B0609020204030204" pitchFamily="49" charset="0"/>
              </a:rPr>
              <a:t> = 'Bellaire', 					</a:t>
            </a:r>
            <a:r>
              <a:rPr lang="en-US" altLang="en-US" dirty="0" err="1">
                <a:latin typeface="Consolas" panose="020B0609020204030204" pitchFamily="49" charset="0"/>
              </a:rPr>
              <a:t>DNUM</a:t>
            </a:r>
            <a:r>
              <a:rPr lang="en-US" altLang="en-US" dirty="0">
                <a:latin typeface="Consolas" panose="020B0609020204030204" pitchFamily="49" charset="0"/>
              </a:rPr>
              <a:t> = 5</a:t>
            </a:r>
            <a:br>
              <a:rPr lang="en-US" altLang="en-US" dirty="0">
                <a:latin typeface="Consolas" panose="020B0609020204030204" pitchFamily="49" charset="0"/>
              </a:rPr>
            </a:br>
            <a:r>
              <a:rPr lang="en-US" altLang="en-US" dirty="0">
                <a:latin typeface="Consolas" panose="020B0609020204030204" pitchFamily="49" charset="0"/>
              </a:rPr>
              <a:t>		WHERE		</a:t>
            </a:r>
            <a:r>
              <a:rPr lang="en-US" altLang="en-US" dirty="0" err="1">
                <a:latin typeface="Consolas" panose="020B0609020204030204" pitchFamily="49" charset="0"/>
              </a:rPr>
              <a:t>PNUMBER</a:t>
            </a:r>
            <a:r>
              <a:rPr lang="en-US" altLang="en-US" dirty="0">
                <a:latin typeface="Consolas" panose="020B0609020204030204" pitchFamily="49" charset="0"/>
              </a:rPr>
              <a:t>=10</a:t>
            </a:r>
            <a:r>
              <a:rPr lang="en-US" altLang="en-US" dirty="0"/>
              <a:t/>
            </a:r>
            <a:br>
              <a:rPr lang="en-US" altLang="en-US" dirty="0"/>
            </a:br>
            <a:endParaRPr lang="en-US" altLang="en-US" dirty="0"/>
          </a:p>
        </p:txBody>
      </p:sp>
    </p:spTree>
    <p:extLst>
      <p:ext uri="{BB962C8B-B14F-4D97-AF65-F5344CB8AC3E}">
        <p14:creationId xmlns:p14="http://schemas.microsoft.com/office/powerpoint/2010/main" val="1519463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6"/>
          <p:cNvSpPr>
            <a:spLocks noGrp="1" noChangeArrowheads="1"/>
          </p:cNvSpPr>
          <p:nvPr>
            <p:ph type="title"/>
          </p:nvPr>
        </p:nvSpPr>
        <p:spPr/>
        <p:txBody>
          <a:bodyPr/>
          <a:lstStyle/>
          <a:p>
            <a:r>
              <a:rPr lang="en-US" altLang="en-US" dirty="0">
                <a:latin typeface="Consolas" panose="020B0609020204030204" pitchFamily="49" charset="0"/>
              </a:rPr>
              <a:t>UPDATE</a:t>
            </a:r>
            <a:r>
              <a:rPr lang="en-US" altLang="en-US" dirty="0"/>
              <a:t> (contd.)</a:t>
            </a:r>
          </a:p>
        </p:txBody>
      </p:sp>
      <p:sp>
        <p:nvSpPr>
          <p:cNvPr id="63492" name="Rectangle 7"/>
          <p:cNvSpPr>
            <a:spLocks noGrp="1" noChangeArrowheads="1"/>
          </p:cNvSpPr>
          <p:nvPr>
            <p:ph type="body" idx="1"/>
          </p:nvPr>
        </p:nvSpPr>
        <p:spPr/>
        <p:txBody>
          <a:bodyPr>
            <a:normAutofit lnSpcReduction="10000"/>
          </a:bodyPr>
          <a:lstStyle/>
          <a:p>
            <a:pPr>
              <a:lnSpc>
                <a:spcPct val="110000"/>
              </a:lnSpc>
            </a:pPr>
            <a:r>
              <a:rPr lang="en-US" altLang="en-US" dirty="0"/>
              <a:t>Example: Give all employees in the 'Research' department a 10% raise in salary.</a:t>
            </a:r>
          </a:p>
          <a:p>
            <a:pPr>
              <a:lnSpc>
                <a:spcPct val="110000"/>
              </a:lnSpc>
            </a:pPr>
            <a:endParaRPr lang="en-US" altLang="en-US" dirty="0"/>
          </a:p>
          <a:p>
            <a:pPr lvl="1">
              <a:lnSpc>
                <a:spcPct val="110000"/>
              </a:lnSpc>
              <a:buFont typeface="Wingdings" panose="05000000000000000000" pitchFamily="2" charset="2"/>
              <a:buNone/>
            </a:pPr>
            <a:r>
              <a:rPr lang="en-US" altLang="en-US" dirty="0">
                <a:latin typeface="Consolas" panose="020B0609020204030204" pitchFamily="49" charset="0"/>
              </a:rPr>
              <a:t>U6:	UPDATE 	EMPLOYEE</a:t>
            </a:r>
            <a:br>
              <a:rPr lang="en-US" altLang="en-US" dirty="0">
                <a:latin typeface="Consolas" panose="020B0609020204030204" pitchFamily="49" charset="0"/>
              </a:rPr>
            </a:br>
            <a:r>
              <a:rPr lang="en-US" altLang="en-US" dirty="0">
                <a:latin typeface="Consolas" panose="020B0609020204030204" pitchFamily="49" charset="0"/>
              </a:rPr>
              <a:t>	SET	SALARY = SALARY *1.1</a:t>
            </a:r>
            <a:br>
              <a:rPr lang="en-US" altLang="en-US" dirty="0">
                <a:latin typeface="Consolas" panose="020B0609020204030204" pitchFamily="49" charset="0"/>
              </a:rPr>
            </a:br>
            <a:r>
              <a:rPr lang="en-US" altLang="en-US" dirty="0">
                <a:latin typeface="Consolas" panose="020B0609020204030204" pitchFamily="49" charset="0"/>
              </a:rPr>
              <a:t>	WHERE	DNO  IN (  SELECT	DNUMBER</a:t>
            </a:r>
            <a:br>
              <a:rPr lang="en-US" altLang="en-US" dirty="0">
                <a:latin typeface="Consolas" panose="020B0609020204030204" pitchFamily="49" charset="0"/>
              </a:rPr>
            </a:br>
            <a:r>
              <a:rPr lang="en-US" altLang="en-US" dirty="0">
                <a:latin typeface="Consolas" panose="020B0609020204030204" pitchFamily="49" charset="0"/>
              </a:rPr>
              <a:t>			    FROM	DEPARTMENT</a:t>
            </a:r>
            <a:br>
              <a:rPr lang="en-US" altLang="en-US" dirty="0">
                <a:latin typeface="Consolas" panose="020B0609020204030204" pitchFamily="49" charset="0"/>
              </a:rPr>
            </a:br>
            <a:r>
              <a:rPr lang="en-US" altLang="en-US" dirty="0">
                <a:latin typeface="Consolas" panose="020B0609020204030204" pitchFamily="49" charset="0"/>
              </a:rPr>
              <a:t>			    WHERE	DNAME='Research')</a:t>
            </a:r>
            <a:r>
              <a:rPr lang="en-US" altLang="en-US" sz="2000" dirty="0">
                <a:latin typeface="Consolas" panose="020B0609020204030204" pitchFamily="49" charset="0"/>
              </a:rPr>
              <a:t/>
            </a:r>
            <a:br>
              <a:rPr lang="en-US" altLang="en-US" sz="2000" dirty="0">
                <a:latin typeface="Consolas" panose="020B0609020204030204" pitchFamily="49" charset="0"/>
              </a:rPr>
            </a:br>
            <a:endParaRPr lang="en-US" altLang="en-US" sz="2000" dirty="0">
              <a:latin typeface="Consolas" panose="020B0609020204030204" pitchFamily="49" charset="0"/>
            </a:endParaRPr>
          </a:p>
          <a:p>
            <a:pPr>
              <a:lnSpc>
                <a:spcPct val="110000"/>
              </a:lnSpc>
            </a:pPr>
            <a:r>
              <a:rPr lang="en-US" altLang="en-US" dirty="0"/>
              <a:t>In this request, the modified </a:t>
            </a:r>
            <a:r>
              <a:rPr lang="en-US" altLang="en-US" dirty="0">
                <a:latin typeface="Consolas" panose="020B0609020204030204" pitchFamily="49" charset="0"/>
              </a:rPr>
              <a:t>SALARY</a:t>
            </a:r>
            <a:r>
              <a:rPr lang="en-US" altLang="en-US" dirty="0"/>
              <a:t> value depends on the original </a:t>
            </a:r>
            <a:r>
              <a:rPr lang="en-US" altLang="en-US" dirty="0">
                <a:latin typeface="Consolas" panose="020B0609020204030204" pitchFamily="49" charset="0"/>
              </a:rPr>
              <a:t>SALARY</a:t>
            </a:r>
            <a:r>
              <a:rPr lang="en-US" altLang="en-US" dirty="0"/>
              <a:t> value in each tuple</a:t>
            </a:r>
          </a:p>
          <a:p>
            <a:pPr lvl="1">
              <a:lnSpc>
                <a:spcPct val="110000"/>
              </a:lnSpc>
            </a:pPr>
            <a:r>
              <a:rPr lang="en-US" altLang="en-US" dirty="0"/>
              <a:t>The reference to the </a:t>
            </a:r>
            <a:r>
              <a:rPr lang="en-US" altLang="en-US" dirty="0">
                <a:latin typeface="Consolas" panose="020B0609020204030204" pitchFamily="49" charset="0"/>
              </a:rPr>
              <a:t>SALARY</a:t>
            </a:r>
            <a:r>
              <a:rPr lang="en-US" altLang="en-US" dirty="0"/>
              <a:t> attribute on the right of = refers to the old </a:t>
            </a:r>
            <a:r>
              <a:rPr lang="en-US" altLang="en-US" dirty="0">
                <a:latin typeface="Consolas" panose="020B0609020204030204" pitchFamily="49" charset="0"/>
              </a:rPr>
              <a:t>SALARY</a:t>
            </a:r>
            <a:r>
              <a:rPr lang="en-US" altLang="en-US" dirty="0"/>
              <a:t> value before modification</a:t>
            </a:r>
          </a:p>
          <a:p>
            <a:pPr lvl="1">
              <a:lnSpc>
                <a:spcPct val="110000"/>
              </a:lnSpc>
            </a:pPr>
            <a:r>
              <a:rPr lang="en-US" altLang="en-US" dirty="0"/>
              <a:t>The reference to the </a:t>
            </a:r>
            <a:r>
              <a:rPr lang="en-US" altLang="en-US" dirty="0">
                <a:latin typeface="Consolas" panose="020B0609020204030204" pitchFamily="49" charset="0"/>
              </a:rPr>
              <a:t>SALARY</a:t>
            </a:r>
            <a:r>
              <a:rPr lang="en-US" altLang="en-US" dirty="0"/>
              <a:t> attribute on the left of = refers to the new </a:t>
            </a:r>
            <a:r>
              <a:rPr lang="en-US" altLang="en-US" dirty="0">
                <a:latin typeface="Consolas" panose="020B0609020204030204" pitchFamily="49" charset="0"/>
              </a:rPr>
              <a:t>SALARY</a:t>
            </a:r>
            <a:r>
              <a:rPr lang="en-US" altLang="en-US" dirty="0"/>
              <a:t> value after modification</a:t>
            </a:r>
            <a:br>
              <a:rPr lang="en-US" altLang="en-US" dirty="0"/>
            </a:br>
            <a:endParaRPr lang="en-US" altLang="en-US" dirty="0"/>
          </a:p>
        </p:txBody>
      </p:sp>
    </p:spTree>
    <p:extLst>
      <p:ext uri="{BB962C8B-B14F-4D97-AF65-F5344CB8AC3E}">
        <p14:creationId xmlns:p14="http://schemas.microsoft.com/office/powerpoint/2010/main" val="8760821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6"/>
          <p:cNvSpPr>
            <a:spLocks noGrp="1" noChangeArrowheads="1"/>
          </p:cNvSpPr>
          <p:nvPr>
            <p:ph type="title"/>
          </p:nvPr>
        </p:nvSpPr>
        <p:spPr/>
        <p:txBody>
          <a:bodyPr/>
          <a:lstStyle/>
          <a:p>
            <a:r>
              <a:rPr lang="en-US" altLang="en-US" dirty="0">
                <a:latin typeface="Consolas" panose="020B0609020204030204" pitchFamily="49" charset="0"/>
              </a:rPr>
              <a:t>UPDATE</a:t>
            </a:r>
            <a:r>
              <a:rPr lang="en-US" altLang="en-US" dirty="0"/>
              <a:t> (contd.)</a:t>
            </a:r>
          </a:p>
        </p:txBody>
      </p:sp>
      <p:sp>
        <p:nvSpPr>
          <p:cNvPr id="3" name="직사각형 2"/>
          <p:cNvSpPr/>
          <p:nvPr/>
        </p:nvSpPr>
        <p:spPr>
          <a:xfrm>
            <a:off x="683568" y="1268760"/>
            <a:ext cx="4392488" cy="2369880"/>
          </a:xfrm>
          <a:prstGeom prst="rect">
            <a:avLst/>
          </a:prstGeom>
        </p:spPr>
        <p:txBody>
          <a:bodyPr wrap="square">
            <a:spAutoFit/>
          </a:bodyPr>
          <a:lstStyle/>
          <a:p>
            <a:r>
              <a:rPr lang="en-US" altLang="ko-KR" sz="1600" b="1" dirty="0" err="1">
                <a:latin typeface="Consolas" panose="020B0609020204030204" pitchFamily="49" charset="0"/>
              </a:rPr>
              <a:t>mysql</a:t>
            </a:r>
            <a:r>
              <a:rPr lang="en-US" altLang="ko-KR" sz="1600" b="1" dirty="0">
                <a:latin typeface="Consolas" panose="020B0609020204030204" pitchFamily="49" charset="0"/>
              </a:rPr>
              <a:t>&gt; select * from salaries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salary | </a:t>
            </a:r>
            <a:r>
              <a:rPr lang="en-US" altLang="ko-KR" sz="1200" dirty="0" err="1">
                <a:latin typeface="Consolas" panose="020B0609020204030204" pitchFamily="49" charset="0"/>
              </a:rPr>
              <a:t>from_date</a:t>
            </a:r>
            <a:r>
              <a:rPr lang="en-US" altLang="ko-KR" sz="1200" dirty="0">
                <a:latin typeface="Consolas" panose="020B0609020204030204" pitchFamily="49" charset="0"/>
              </a:rPr>
              <a:t>  | </a:t>
            </a:r>
            <a:r>
              <a:rPr lang="en-US" altLang="ko-KR" sz="1200" dirty="0" err="1">
                <a:latin typeface="Consolas" panose="020B0609020204030204" pitchFamily="49" charset="0"/>
              </a:rPr>
              <a:t>to_date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10002 |  65828 | 1996-08-03 | 1997-08-03 |</a:t>
            </a:r>
          </a:p>
          <a:p>
            <a:r>
              <a:rPr lang="en-US" altLang="ko-KR" sz="1200" dirty="0">
                <a:latin typeface="Consolas" panose="020B0609020204030204" pitchFamily="49" charset="0"/>
              </a:rPr>
              <a:t>|  10002 |  65909 | 1997-08-03 | 1998-08-03 |</a:t>
            </a:r>
          </a:p>
          <a:p>
            <a:r>
              <a:rPr lang="en-US" altLang="ko-KR" sz="1200" dirty="0">
                <a:latin typeface="Consolas" panose="020B0609020204030204" pitchFamily="49" charset="0"/>
              </a:rPr>
              <a:t>|  10002 |  67534 | 1998-08-03 | 1999-08-03 |</a:t>
            </a:r>
          </a:p>
          <a:p>
            <a:r>
              <a:rPr lang="en-US" altLang="ko-KR" sz="1200" dirty="0">
                <a:latin typeface="Consolas" panose="020B0609020204030204" pitchFamily="49" charset="0"/>
              </a:rPr>
              <a:t>|  10002 |  69366 | 1999-08-03 | 2000-08-02 |</a:t>
            </a:r>
          </a:p>
          <a:p>
            <a:r>
              <a:rPr lang="en-US" altLang="ko-KR" sz="1200" dirty="0">
                <a:latin typeface="Consolas" panose="020B0609020204030204" pitchFamily="49" charset="0"/>
              </a:rPr>
              <a:t>|  10002 |  71963 | 2000-08-02 | 2001-08-02 |</a:t>
            </a:r>
          </a:p>
          <a:p>
            <a:r>
              <a:rPr lang="en-US" altLang="ko-KR" sz="1200" dirty="0">
                <a:latin typeface="Consolas" panose="020B0609020204030204" pitchFamily="49" charset="0"/>
              </a:rPr>
              <a:t>+--------+--------+------------+------------+</a:t>
            </a:r>
          </a:p>
          <a:p>
            <a:r>
              <a:rPr lang="en-US" altLang="ko-KR" sz="1200" dirty="0">
                <a:latin typeface="Consolas" panose="020B0609020204030204" pitchFamily="49" charset="0"/>
              </a:rPr>
              <a:t>5 rows in set (0.00 sec)</a:t>
            </a:r>
          </a:p>
          <a:p>
            <a:endParaRPr lang="en-US" altLang="ko-KR" sz="1200" dirty="0">
              <a:latin typeface="Consolas" panose="020B0609020204030204" pitchFamily="49" charset="0"/>
            </a:endParaRPr>
          </a:p>
        </p:txBody>
      </p:sp>
      <p:sp>
        <p:nvSpPr>
          <p:cNvPr id="6" name="직사각형 5"/>
          <p:cNvSpPr/>
          <p:nvPr/>
        </p:nvSpPr>
        <p:spPr>
          <a:xfrm>
            <a:off x="3131840" y="3501008"/>
            <a:ext cx="5688632" cy="3046988"/>
          </a:xfrm>
          <a:prstGeom prst="rect">
            <a:avLst/>
          </a:prstGeom>
        </p:spPr>
        <p:txBody>
          <a:bodyPr wrap="square">
            <a:spAutoFit/>
          </a:bodyPr>
          <a:lstStyle/>
          <a:p>
            <a:r>
              <a:rPr lang="en-US" altLang="ko-KR" sz="1600" b="1" dirty="0" err="1">
                <a:latin typeface="Consolas" panose="020B0609020204030204" pitchFamily="49" charset="0"/>
              </a:rPr>
              <a:t>mysql</a:t>
            </a:r>
            <a:r>
              <a:rPr lang="en-US" altLang="ko-KR" sz="1600" b="1" dirty="0">
                <a:latin typeface="Consolas" panose="020B0609020204030204" pitchFamily="49" charset="0"/>
              </a:rPr>
              <a:t>&gt; UPDATE salaries  SET salary = salary * 1.1 WHERE </a:t>
            </a:r>
            <a:r>
              <a:rPr lang="en-US" altLang="ko-KR" sz="1600" b="1" dirty="0" err="1">
                <a:latin typeface="Consolas" panose="020B0609020204030204" pitchFamily="49" charset="0"/>
              </a:rPr>
              <a:t>emp_no</a:t>
            </a:r>
            <a:r>
              <a:rPr lang="en-US" altLang="ko-KR" sz="1600" b="1" dirty="0">
                <a:latin typeface="Consolas" panose="020B0609020204030204" pitchFamily="49" charset="0"/>
              </a:rPr>
              <a:t> = 10002;</a:t>
            </a:r>
            <a:endParaRPr lang="en-US" altLang="ko-KR" sz="1200" b="1" dirty="0">
              <a:latin typeface="Consolas" panose="020B0609020204030204" pitchFamily="49" charset="0"/>
            </a:endParaRPr>
          </a:p>
          <a:p>
            <a:r>
              <a:rPr lang="en-US" altLang="ko-KR" sz="1200" dirty="0">
                <a:latin typeface="Consolas" panose="020B0609020204030204" pitchFamily="49" charset="0"/>
              </a:rPr>
              <a:t>Query OK, 6 rows affected (0.00 sec)</a:t>
            </a:r>
          </a:p>
          <a:p>
            <a:r>
              <a:rPr lang="en-US" altLang="ko-KR" sz="1200" dirty="0">
                <a:latin typeface="Consolas" panose="020B0609020204030204" pitchFamily="49" charset="0"/>
              </a:rPr>
              <a:t>Rows matched: 6  Changed: 6  Warnings: 0</a:t>
            </a:r>
          </a:p>
          <a:p>
            <a:endParaRPr lang="en-US" altLang="ko-KR" sz="1200" dirty="0">
              <a:latin typeface="Consolas" panose="020B0609020204030204" pitchFamily="49" charset="0"/>
            </a:endParaRPr>
          </a:p>
          <a:p>
            <a:r>
              <a:rPr lang="en-US" altLang="ko-KR" sz="1600" b="1" dirty="0" err="1">
                <a:latin typeface="Consolas" panose="020B0609020204030204" pitchFamily="49" charset="0"/>
              </a:rPr>
              <a:t>mysql</a:t>
            </a:r>
            <a:r>
              <a:rPr lang="en-US" altLang="ko-KR" sz="1600" b="1" dirty="0">
                <a:latin typeface="Consolas" panose="020B0609020204030204" pitchFamily="49" charset="0"/>
              </a:rPr>
              <a:t>&gt; select * from salaries limit 5;</a:t>
            </a:r>
          </a:p>
          <a:p>
            <a:r>
              <a:rPr lang="en-US" altLang="ko-KR" sz="1200" dirty="0">
                <a:latin typeface="Consolas" panose="020B0609020204030204" pitchFamily="49" charset="0"/>
              </a:rPr>
              <a:t>+--------+--------+------------+------------+</a:t>
            </a:r>
          </a:p>
          <a:p>
            <a:r>
              <a:rPr lang="en-US" altLang="ko-KR" sz="1200" dirty="0">
                <a:latin typeface="Consolas" panose="020B0609020204030204" pitchFamily="49" charset="0"/>
              </a:rPr>
              <a:t>| </a:t>
            </a:r>
            <a:r>
              <a:rPr lang="en-US" altLang="ko-KR" sz="1200" dirty="0" err="1">
                <a:latin typeface="Consolas" panose="020B0609020204030204" pitchFamily="49" charset="0"/>
              </a:rPr>
              <a:t>emp_no</a:t>
            </a:r>
            <a:r>
              <a:rPr lang="en-US" altLang="ko-KR" sz="1200" dirty="0">
                <a:latin typeface="Consolas" panose="020B0609020204030204" pitchFamily="49" charset="0"/>
              </a:rPr>
              <a:t> | salary | </a:t>
            </a:r>
            <a:r>
              <a:rPr lang="en-US" altLang="ko-KR" sz="1200" dirty="0" err="1">
                <a:latin typeface="Consolas" panose="020B0609020204030204" pitchFamily="49" charset="0"/>
              </a:rPr>
              <a:t>from_date</a:t>
            </a:r>
            <a:r>
              <a:rPr lang="en-US" altLang="ko-KR" sz="1200" dirty="0">
                <a:latin typeface="Consolas" panose="020B0609020204030204" pitchFamily="49" charset="0"/>
              </a:rPr>
              <a:t>  | </a:t>
            </a:r>
            <a:r>
              <a:rPr lang="en-US" altLang="ko-KR" sz="1200" dirty="0" err="1">
                <a:latin typeface="Consolas" panose="020B0609020204030204" pitchFamily="49" charset="0"/>
              </a:rPr>
              <a:t>to_date</a:t>
            </a:r>
            <a:r>
              <a:rPr lang="en-US" altLang="ko-KR" sz="1200" dirty="0">
                <a:latin typeface="Consolas" panose="020B0609020204030204" pitchFamily="49" charset="0"/>
              </a:rPr>
              <a:t>    |</a:t>
            </a:r>
          </a:p>
          <a:p>
            <a:r>
              <a:rPr lang="en-US" altLang="ko-KR" sz="1200" dirty="0">
                <a:latin typeface="Consolas" panose="020B0609020204030204" pitchFamily="49" charset="0"/>
              </a:rPr>
              <a:t>+--------+--------+------------+------------+</a:t>
            </a:r>
          </a:p>
          <a:p>
            <a:r>
              <a:rPr lang="en-US" altLang="ko-KR" sz="1200" dirty="0">
                <a:latin typeface="Consolas" panose="020B0609020204030204" pitchFamily="49" charset="0"/>
              </a:rPr>
              <a:t>|  10002 |  72411 | 1996-08-03 | 1997-08-03 |</a:t>
            </a:r>
          </a:p>
          <a:p>
            <a:r>
              <a:rPr lang="en-US" altLang="ko-KR" sz="1200" dirty="0">
                <a:latin typeface="Consolas" panose="020B0609020204030204" pitchFamily="49" charset="0"/>
              </a:rPr>
              <a:t>|  10002 |  72500 | 1997-08-03 | 1998-08-03 |</a:t>
            </a:r>
          </a:p>
          <a:p>
            <a:r>
              <a:rPr lang="en-US" altLang="ko-KR" sz="1200" dirty="0">
                <a:latin typeface="Consolas" panose="020B0609020204030204" pitchFamily="49" charset="0"/>
              </a:rPr>
              <a:t>|  10002 |  74287 | 1998-08-03 | 1999-08-03 |</a:t>
            </a:r>
          </a:p>
          <a:p>
            <a:r>
              <a:rPr lang="en-US" altLang="ko-KR" sz="1200" dirty="0">
                <a:latin typeface="Consolas" panose="020B0609020204030204" pitchFamily="49" charset="0"/>
              </a:rPr>
              <a:t>|  10002 |  76303 | 1999-08-03 | 2000-08-02 |</a:t>
            </a:r>
          </a:p>
          <a:p>
            <a:r>
              <a:rPr lang="en-US" altLang="ko-KR" sz="1200" dirty="0">
                <a:latin typeface="Consolas" panose="020B0609020204030204" pitchFamily="49" charset="0"/>
              </a:rPr>
              <a:t>|  10002 |  79159 | 2000-08-02 | 2001-08-02 |</a:t>
            </a:r>
          </a:p>
          <a:p>
            <a:r>
              <a:rPr lang="en-US" altLang="ko-KR" sz="1200" dirty="0">
                <a:latin typeface="Consolas" panose="020B0609020204030204" pitchFamily="49" charset="0"/>
              </a:rPr>
              <a:t>+--------+--------+------------+------------+</a:t>
            </a:r>
          </a:p>
        </p:txBody>
      </p:sp>
    </p:spTree>
    <p:extLst>
      <p:ext uri="{BB962C8B-B14F-4D97-AF65-F5344CB8AC3E}">
        <p14:creationId xmlns:p14="http://schemas.microsoft.com/office/powerpoint/2010/main" val="2303146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a:t>Additional Features of SQL</a:t>
            </a:r>
          </a:p>
        </p:txBody>
      </p:sp>
      <p:sp>
        <p:nvSpPr>
          <p:cNvPr id="64515" name="Content Placeholder 2"/>
          <p:cNvSpPr>
            <a:spLocks noGrp="1"/>
          </p:cNvSpPr>
          <p:nvPr>
            <p:ph idx="1"/>
          </p:nvPr>
        </p:nvSpPr>
        <p:spPr/>
        <p:txBody>
          <a:bodyPr>
            <a:normAutofit/>
          </a:bodyPr>
          <a:lstStyle/>
          <a:p>
            <a:pPr>
              <a:lnSpc>
                <a:spcPct val="150000"/>
              </a:lnSpc>
            </a:pPr>
            <a:r>
              <a:rPr lang="en-US" altLang="en-US" dirty="0"/>
              <a:t>Techniques for specifying </a:t>
            </a:r>
            <a:r>
              <a:rPr lang="en-US" altLang="en-US" dirty="0">
                <a:solidFill>
                  <a:srgbClr val="0000FF"/>
                </a:solidFill>
              </a:rPr>
              <a:t>complex retrieval queries </a:t>
            </a:r>
            <a:r>
              <a:rPr lang="en-US" altLang="en-US" dirty="0"/>
              <a:t>(see Ch.7)</a:t>
            </a:r>
          </a:p>
          <a:p>
            <a:pPr lvl="1">
              <a:lnSpc>
                <a:spcPct val="150000"/>
              </a:lnSpc>
            </a:pPr>
            <a:endParaRPr lang="en-US" altLang="en-US" dirty="0"/>
          </a:p>
          <a:p>
            <a:pPr>
              <a:lnSpc>
                <a:spcPct val="150000"/>
              </a:lnSpc>
            </a:pPr>
            <a:r>
              <a:rPr lang="en-US" altLang="en-US" dirty="0"/>
              <a:t>Writing programs in various programming languages that include SQL statements: </a:t>
            </a:r>
            <a:r>
              <a:rPr lang="en-US" altLang="en-US" dirty="0">
                <a:solidFill>
                  <a:srgbClr val="0000FF"/>
                </a:solidFill>
              </a:rPr>
              <a:t>Embedded and dynamic SQL, SQL/CLI </a:t>
            </a:r>
            <a:r>
              <a:rPr lang="en-US" altLang="en-US" dirty="0"/>
              <a:t>(Call Level Interface) and its predecessor </a:t>
            </a:r>
            <a:r>
              <a:rPr lang="en-US" altLang="en-US" dirty="0">
                <a:solidFill>
                  <a:srgbClr val="0000FF"/>
                </a:solidFill>
              </a:rPr>
              <a:t>ODBC</a:t>
            </a:r>
            <a:r>
              <a:rPr lang="en-US" altLang="en-US" dirty="0"/>
              <a:t>, </a:t>
            </a:r>
            <a:r>
              <a:rPr lang="en-US" altLang="en-US" dirty="0">
                <a:solidFill>
                  <a:srgbClr val="0000FF"/>
                </a:solidFill>
              </a:rPr>
              <a:t>SQL/</a:t>
            </a:r>
            <a:r>
              <a:rPr lang="en-US" altLang="en-US" dirty="0" err="1">
                <a:solidFill>
                  <a:srgbClr val="0000FF"/>
                </a:solidFill>
              </a:rPr>
              <a:t>PSM</a:t>
            </a:r>
            <a:r>
              <a:rPr lang="en-US" altLang="en-US" dirty="0"/>
              <a:t> (Persistent Stored Module) (See Ch.10)</a:t>
            </a:r>
          </a:p>
          <a:p>
            <a:pPr lvl="1">
              <a:lnSpc>
                <a:spcPct val="150000"/>
              </a:lnSpc>
            </a:pPr>
            <a:endParaRPr lang="en-US" altLang="en-US" dirty="0"/>
          </a:p>
          <a:p>
            <a:pPr>
              <a:lnSpc>
                <a:spcPct val="150000"/>
              </a:lnSpc>
            </a:pPr>
            <a:r>
              <a:rPr lang="en-US" altLang="en-US" dirty="0"/>
              <a:t>Set of commands for specifying physical database design parameters, file structures for relations, and access paths, e.g., </a:t>
            </a:r>
            <a:r>
              <a:rPr lang="en-US" altLang="en-US" dirty="0">
                <a:solidFill>
                  <a:srgbClr val="0000FF"/>
                </a:solidFill>
                <a:latin typeface="Consolas" panose="020B0609020204030204" pitchFamily="49" charset="0"/>
              </a:rPr>
              <a:t>CREATE INDEX</a:t>
            </a:r>
          </a:p>
        </p:txBody>
      </p:sp>
    </p:spTree>
    <p:extLst>
      <p:ext uri="{BB962C8B-B14F-4D97-AF65-F5344CB8AC3E}">
        <p14:creationId xmlns:p14="http://schemas.microsoft.com/office/powerpoint/2010/main" val="3452445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a:t>Additional Features of SQL (cont’d.)</a:t>
            </a:r>
          </a:p>
        </p:txBody>
      </p:sp>
      <p:sp>
        <p:nvSpPr>
          <p:cNvPr id="65539" name="Content Placeholder 2"/>
          <p:cNvSpPr>
            <a:spLocks noGrp="1"/>
          </p:cNvSpPr>
          <p:nvPr>
            <p:ph idx="1"/>
          </p:nvPr>
        </p:nvSpPr>
        <p:spPr/>
        <p:txBody>
          <a:bodyPr>
            <a:noAutofit/>
          </a:bodyPr>
          <a:lstStyle/>
          <a:p>
            <a:r>
              <a:rPr lang="en-US" altLang="en-US" dirty="0"/>
              <a:t>Transaction control commands (Ch.20)</a:t>
            </a:r>
          </a:p>
          <a:p>
            <a:pPr lvl="1"/>
            <a:endParaRPr lang="en-US" altLang="en-US" dirty="0"/>
          </a:p>
          <a:p>
            <a:r>
              <a:rPr lang="en-US" altLang="en-US" dirty="0"/>
              <a:t>Specifying the granting (</a:t>
            </a:r>
            <a:r>
              <a:rPr lang="en-US" altLang="en-US" dirty="0">
                <a:solidFill>
                  <a:srgbClr val="0000FF"/>
                </a:solidFill>
                <a:latin typeface="Consolas" panose="020B0609020204030204" pitchFamily="49" charset="0"/>
              </a:rPr>
              <a:t>GRANT</a:t>
            </a:r>
            <a:r>
              <a:rPr lang="en-US" altLang="en-US" dirty="0"/>
              <a:t>) and revoking of privileges (</a:t>
            </a:r>
            <a:r>
              <a:rPr lang="en-US" altLang="en-US" dirty="0">
                <a:latin typeface="Consolas" panose="020B0609020204030204" pitchFamily="49" charset="0"/>
              </a:rPr>
              <a:t>REVOKE</a:t>
            </a:r>
            <a:r>
              <a:rPr lang="en-US" altLang="en-US" dirty="0"/>
              <a:t>)to users (Ch.30)</a:t>
            </a:r>
          </a:p>
          <a:p>
            <a:pPr lvl="1"/>
            <a:endParaRPr lang="en-US" altLang="en-US" dirty="0"/>
          </a:p>
          <a:p>
            <a:r>
              <a:rPr lang="en-US" altLang="en-US" dirty="0"/>
              <a:t>Constructs for creating triggers (Ch.26)</a:t>
            </a:r>
          </a:p>
          <a:p>
            <a:pPr lvl="1"/>
            <a:endParaRPr lang="en-US" altLang="en-US" dirty="0"/>
          </a:p>
          <a:p>
            <a:r>
              <a:rPr lang="en-US" altLang="en-US" dirty="0"/>
              <a:t>Enhanced relational systems known as object-relational define relations as classes. Abstract data types (called User Defined Types- </a:t>
            </a:r>
            <a:r>
              <a:rPr lang="en-US" altLang="en-US" dirty="0" err="1"/>
              <a:t>UDTs</a:t>
            </a:r>
            <a:r>
              <a:rPr lang="en-US" altLang="en-US" dirty="0"/>
              <a:t>) are supported with </a:t>
            </a:r>
            <a:r>
              <a:rPr lang="en-US" altLang="en-US" dirty="0">
                <a:latin typeface="Consolas" panose="020B0609020204030204" pitchFamily="49" charset="0"/>
              </a:rPr>
              <a:t>CREATE TYPE</a:t>
            </a:r>
          </a:p>
          <a:p>
            <a:pPr lvl="1"/>
            <a:endParaRPr lang="en-US" altLang="en-US" dirty="0"/>
          </a:p>
        </p:txBody>
      </p:sp>
    </p:spTree>
    <p:extLst>
      <p:ext uri="{BB962C8B-B14F-4D97-AF65-F5344CB8AC3E}">
        <p14:creationId xmlns:p14="http://schemas.microsoft.com/office/powerpoint/2010/main" val="24350144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altLang="en-US"/>
              <a:t>Summary</a:t>
            </a:r>
          </a:p>
        </p:txBody>
      </p:sp>
      <p:sp>
        <p:nvSpPr>
          <p:cNvPr id="66563" name="Content Placeholder 2"/>
          <p:cNvSpPr>
            <a:spLocks noGrp="1"/>
          </p:cNvSpPr>
          <p:nvPr>
            <p:ph idx="1"/>
          </p:nvPr>
        </p:nvSpPr>
        <p:spPr/>
        <p:txBody>
          <a:bodyPr/>
          <a:lstStyle/>
          <a:p>
            <a:pPr>
              <a:lnSpc>
                <a:spcPct val="150000"/>
              </a:lnSpc>
            </a:pPr>
            <a:r>
              <a:rPr lang="en-US" altLang="en-US" dirty="0"/>
              <a:t>SQL </a:t>
            </a:r>
          </a:p>
          <a:p>
            <a:pPr lvl="1">
              <a:lnSpc>
                <a:spcPct val="150000"/>
              </a:lnSpc>
            </a:pPr>
            <a:r>
              <a:rPr lang="en-US" altLang="en-US" dirty="0"/>
              <a:t>A Comprehensive language for relational database management</a:t>
            </a:r>
          </a:p>
          <a:p>
            <a:pPr lvl="1">
              <a:lnSpc>
                <a:spcPct val="150000"/>
              </a:lnSpc>
            </a:pPr>
            <a:r>
              <a:rPr lang="en-US" altLang="en-US" dirty="0"/>
              <a:t>Data definition, queries, updates, constraint specification, and view definition</a:t>
            </a:r>
          </a:p>
          <a:p>
            <a:pPr lvl="1">
              <a:lnSpc>
                <a:spcPct val="150000"/>
              </a:lnSpc>
            </a:pPr>
            <a:r>
              <a:rPr lang="en-US" altLang="en-US" dirty="0">
                <a:solidFill>
                  <a:srgbClr val="0000FF"/>
                </a:solidFill>
              </a:rPr>
              <a:t>https://dev.mysql.com/doc/refman/8.0/en/sql-syntax.html</a:t>
            </a:r>
          </a:p>
          <a:p>
            <a:pPr lvl="1">
              <a:lnSpc>
                <a:spcPct val="150000"/>
              </a:lnSpc>
            </a:pPr>
            <a:endParaRPr lang="en-US" altLang="en-US" dirty="0"/>
          </a:p>
          <a:p>
            <a:pPr>
              <a:lnSpc>
                <a:spcPct val="150000"/>
              </a:lnSpc>
            </a:pPr>
            <a:r>
              <a:rPr lang="en-US" altLang="en-US" dirty="0"/>
              <a:t>Covered :</a:t>
            </a:r>
          </a:p>
          <a:p>
            <a:pPr lvl="1">
              <a:lnSpc>
                <a:spcPct val="150000"/>
              </a:lnSpc>
            </a:pPr>
            <a:r>
              <a:rPr lang="en-US" altLang="en-US" dirty="0"/>
              <a:t>Data definition commands for creating tables </a:t>
            </a:r>
          </a:p>
          <a:p>
            <a:pPr lvl="1">
              <a:lnSpc>
                <a:spcPct val="150000"/>
              </a:lnSpc>
            </a:pPr>
            <a:r>
              <a:rPr lang="en-US" altLang="en-US" dirty="0"/>
              <a:t>Commands for constraint specification</a:t>
            </a:r>
          </a:p>
          <a:p>
            <a:pPr lvl="1">
              <a:lnSpc>
                <a:spcPct val="150000"/>
              </a:lnSpc>
            </a:pPr>
            <a:r>
              <a:rPr lang="en-US" altLang="en-US" dirty="0"/>
              <a:t>Simple retrieval queries</a:t>
            </a:r>
          </a:p>
          <a:p>
            <a:pPr lvl="1">
              <a:lnSpc>
                <a:spcPct val="150000"/>
              </a:lnSpc>
            </a:pPr>
            <a:r>
              <a:rPr lang="en-US" altLang="en-US" dirty="0"/>
              <a:t>Database update commands</a:t>
            </a:r>
          </a:p>
        </p:txBody>
      </p:sp>
    </p:spTree>
    <p:extLst>
      <p:ext uri="{BB962C8B-B14F-4D97-AF65-F5344CB8AC3E}">
        <p14:creationId xmlns:p14="http://schemas.microsoft.com/office/powerpoint/2010/main" val="2050131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z="2800" dirty="0"/>
              <a:t>SQL Data Definition, Data Types, Standards</a:t>
            </a:r>
          </a:p>
        </p:txBody>
      </p:sp>
      <p:sp>
        <p:nvSpPr>
          <p:cNvPr id="15363" name="Content Placeholder 4"/>
          <p:cNvSpPr>
            <a:spLocks noGrp="1"/>
          </p:cNvSpPr>
          <p:nvPr>
            <p:ph idx="1"/>
          </p:nvPr>
        </p:nvSpPr>
        <p:spPr/>
        <p:txBody>
          <a:bodyPr/>
          <a:lstStyle/>
          <a:p>
            <a:r>
              <a:rPr lang="en-US" altLang="en-US" dirty="0"/>
              <a:t>Terminology:</a:t>
            </a:r>
          </a:p>
          <a:p>
            <a:pPr lvl="1"/>
            <a:r>
              <a:rPr lang="en-US" altLang="en-US" b="1" dirty="0">
                <a:solidFill>
                  <a:srgbClr val="0000FF"/>
                </a:solidFill>
              </a:rPr>
              <a:t>Table</a:t>
            </a:r>
            <a:r>
              <a:rPr lang="en-US" altLang="en-US" dirty="0"/>
              <a:t>, </a:t>
            </a:r>
            <a:r>
              <a:rPr lang="en-US" altLang="en-US" b="1" dirty="0">
                <a:solidFill>
                  <a:srgbClr val="0000FF"/>
                </a:solidFill>
              </a:rPr>
              <a:t>row</a:t>
            </a:r>
            <a:r>
              <a:rPr lang="en-US" altLang="en-US" dirty="0"/>
              <a:t>, and </a:t>
            </a:r>
            <a:r>
              <a:rPr lang="en-US" altLang="en-US" b="1" dirty="0">
                <a:solidFill>
                  <a:srgbClr val="0000FF"/>
                </a:solidFill>
              </a:rPr>
              <a:t>column</a:t>
            </a:r>
            <a:r>
              <a:rPr lang="en-US" altLang="en-US" dirty="0">
                <a:solidFill>
                  <a:srgbClr val="0000FF"/>
                </a:solidFill>
              </a:rPr>
              <a:t> </a:t>
            </a:r>
            <a:r>
              <a:rPr lang="en-US" altLang="en-US" dirty="0"/>
              <a:t>used for relational model terms </a:t>
            </a:r>
            <a:r>
              <a:rPr lang="en-US" altLang="en-US" u="sng" dirty="0"/>
              <a:t>relation</a:t>
            </a:r>
            <a:r>
              <a:rPr lang="en-US" altLang="en-US" dirty="0"/>
              <a:t>, </a:t>
            </a:r>
            <a:r>
              <a:rPr lang="en-US" altLang="en-US" u="sng" dirty="0"/>
              <a:t>tuple</a:t>
            </a:r>
            <a:r>
              <a:rPr lang="en-US" altLang="en-US" dirty="0"/>
              <a:t>, and </a:t>
            </a:r>
            <a:r>
              <a:rPr lang="en-US" altLang="en-US" u="sng" dirty="0"/>
              <a:t>attribute</a:t>
            </a:r>
          </a:p>
          <a:p>
            <a:pPr lvl="1"/>
            <a:endParaRPr lang="en-US" altLang="en-US" dirty="0"/>
          </a:p>
          <a:p>
            <a:r>
              <a:rPr lang="en-US" altLang="en-US" dirty="0">
                <a:latin typeface="Consolas" panose="020B0609020204030204" pitchFamily="49" charset="0"/>
                <a:cs typeface="Courier New" panose="02070309020205020404" pitchFamily="49" charset="0"/>
              </a:rPr>
              <a:t>CREATE</a:t>
            </a:r>
            <a:r>
              <a:rPr lang="en-US" altLang="en-US" dirty="0"/>
              <a:t> statement</a:t>
            </a:r>
          </a:p>
          <a:p>
            <a:pPr lvl="1"/>
            <a:r>
              <a:rPr lang="en-US" altLang="en-US" dirty="0"/>
              <a:t>Main SQL command for data definition</a:t>
            </a:r>
          </a:p>
          <a:p>
            <a:pPr lvl="1"/>
            <a:endParaRPr lang="en-US" altLang="en-US" dirty="0"/>
          </a:p>
          <a:p>
            <a:r>
              <a:rPr lang="en-US" altLang="en-US" dirty="0"/>
              <a:t>The language has features for : </a:t>
            </a:r>
            <a:r>
              <a:rPr lang="en-US" altLang="en-US" dirty="0">
                <a:solidFill>
                  <a:srgbClr val="0000FF"/>
                </a:solidFill>
              </a:rPr>
              <a:t>Data definition, Data Manipulation, Transaction control, Indexing, Security specification (</a:t>
            </a:r>
            <a:r>
              <a:rPr lang="en-US" altLang="en-US" dirty="0">
                <a:solidFill>
                  <a:srgbClr val="0000FF"/>
                </a:solidFill>
                <a:latin typeface="Consolas" panose="020B0609020204030204" pitchFamily="49" charset="0"/>
              </a:rPr>
              <a:t>Grant</a:t>
            </a:r>
            <a:r>
              <a:rPr lang="en-US" altLang="en-US" dirty="0">
                <a:solidFill>
                  <a:srgbClr val="0000FF"/>
                </a:solidFill>
              </a:rPr>
              <a:t> and </a:t>
            </a:r>
            <a:r>
              <a:rPr lang="en-US" altLang="en-US" dirty="0">
                <a:solidFill>
                  <a:srgbClr val="0000FF"/>
                </a:solidFill>
                <a:latin typeface="Consolas" panose="020B0609020204030204" pitchFamily="49" charset="0"/>
              </a:rPr>
              <a:t>Revoke</a:t>
            </a:r>
            <a:r>
              <a:rPr lang="en-US" altLang="en-US" dirty="0">
                <a:solidFill>
                  <a:srgbClr val="0000FF"/>
                </a:solidFill>
              </a:rPr>
              <a:t>), Active databases (</a:t>
            </a:r>
            <a:r>
              <a:rPr lang="en-US" altLang="en-US" dirty="0">
                <a:solidFill>
                  <a:srgbClr val="0000FF"/>
                </a:solidFill>
                <a:latin typeface="Consolas" panose="020B0609020204030204" pitchFamily="49" charset="0"/>
              </a:rPr>
              <a:t>Trigger</a:t>
            </a:r>
            <a:r>
              <a:rPr lang="en-US" altLang="en-US" dirty="0">
                <a:solidFill>
                  <a:srgbClr val="0000FF"/>
                </a:solidFill>
              </a:rPr>
              <a:t>), Multi-media, Distributed databases </a:t>
            </a:r>
            <a:r>
              <a:rPr lang="en-US" altLang="en-US" dirty="0"/>
              <a:t>etc.</a:t>
            </a:r>
          </a:p>
        </p:txBody>
      </p:sp>
    </p:spTree>
    <p:extLst>
      <p:ext uri="{BB962C8B-B14F-4D97-AF65-F5344CB8AC3E}">
        <p14:creationId xmlns:p14="http://schemas.microsoft.com/office/powerpoint/2010/main" val="2061145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SQL Standards</a:t>
            </a:r>
          </a:p>
        </p:txBody>
      </p:sp>
      <p:sp>
        <p:nvSpPr>
          <p:cNvPr id="16387" name="Content Placeholder 2"/>
          <p:cNvSpPr>
            <a:spLocks noGrp="1"/>
          </p:cNvSpPr>
          <p:nvPr>
            <p:ph idx="1"/>
          </p:nvPr>
        </p:nvSpPr>
        <p:spPr/>
        <p:txBody>
          <a:bodyPr>
            <a:normAutofit/>
          </a:bodyPr>
          <a:lstStyle/>
          <a:p>
            <a:r>
              <a:rPr lang="en-US" altLang="en-US" dirty="0"/>
              <a:t>SQL has gone through many standards: starting with </a:t>
            </a:r>
            <a:r>
              <a:rPr lang="en-US" altLang="en-US" dirty="0">
                <a:solidFill>
                  <a:srgbClr val="0000FF"/>
                </a:solidFill>
              </a:rPr>
              <a:t>SQL-86</a:t>
            </a:r>
            <a:r>
              <a:rPr lang="en-US" altLang="en-US" dirty="0"/>
              <a:t> or SQL 1.A. </a:t>
            </a:r>
            <a:r>
              <a:rPr lang="en-US" altLang="en-US" dirty="0">
                <a:solidFill>
                  <a:srgbClr val="0000FF"/>
                </a:solidFill>
              </a:rPr>
              <a:t>SQL-92</a:t>
            </a:r>
            <a:r>
              <a:rPr lang="en-US" altLang="en-US" dirty="0"/>
              <a:t> is referred to as </a:t>
            </a:r>
            <a:r>
              <a:rPr lang="en-US" altLang="en-US" dirty="0">
                <a:solidFill>
                  <a:srgbClr val="FF0000"/>
                </a:solidFill>
              </a:rPr>
              <a:t>SQL-2</a:t>
            </a:r>
            <a:r>
              <a:rPr lang="en-US" altLang="en-US" dirty="0"/>
              <a:t>. </a:t>
            </a:r>
          </a:p>
          <a:p>
            <a:endParaRPr lang="en-US" altLang="en-US" dirty="0"/>
          </a:p>
          <a:p>
            <a:r>
              <a:rPr lang="en-US" altLang="en-US" dirty="0"/>
              <a:t>Later standards (from </a:t>
            </a:r>
            <a:r>
              <a:rPr lang="en-US" altLang="en-US" dirty="0">
                <a:solidFill>
                  <a:srgbClr val="0000FF"/>
                </a:solidFill>
              </a:rPr>
              <a:t>SQL-1999</a:t>
            </a:r>
            <a:r>
              <a:rPr lang="en-US" altLang="en-US" dirty="0"/>
              <a:t>) are </a:t>
            </a:r>
            <a:r>
              <a:rPr lang="en-US" altLang="en-US" u="sng" dirty="0"/>
              <a:t>divided into </a:t>
            </a:r>
            <a:r>
              <a:rPr lang="en-US" altLang="en-US" b="1" u="sng" dirty="0"/>
              <a:t>core</a:t>
            </a:r>
            <a:r>
              <a:rPr lang="en-US" altLang="en-US" u="sng" dirty="0"/>
              <a:t> specification and specialized </a:t>
            </a:r>
            <a:r>
              <a:rPr lang="en-US" altLang="en-US" b="1" u="sng" dirty="0"/>
              <a:t>extensions</a:t>
            </a:r>
            <a:r>
              <a:rPr lang="en-US" altLang="en-US" dirty="0"/>
              <a:t>. </a:t>
            </a:r>
          </a:p>
          <a:p>
            <a:pPr lvl="1"/>
            <a:r>
              <a:rPr lang="en-US" altLang="en-US" dirty="0"/>
              <a:t>The extensions are implemented for different applications – such as data mining, data warehousing, multimedia etc. </a:t>
            </a:r>
          </a:p>
          <a:p>
            <a:endParaRPr lang="en-US" altLang="en-US" dirty="0"/>
          </a:p>
          <a:p>
            <a:r>
              <a:rPr lang="en-US" altLang="en-US" dirty="0">
                <a:solidFill>
                  <a:srgbClr val="0000FF"/>
                </a:solidFill>
              </a:rPr>
              <a:t>SQL-2006</a:t>
            </a:r>
            <a:r>
              <a:rPr lang="en-US" altLang="en-US" dirty="0"/>
              <a:t> added XML features (Ch. 13); </a:t>
            </a:r>
            <a:r>
              <a:rPr lang="en-US" altLang="en-US" dirty="0">
                <a:solidFill>
                  <a:srgbClr val="0000FF"/>
                </a:solidFill>
              </a:rPr>
              <a:t>In 2008 </a:t>
            </a:r>
            <a:r>
              <a:rPr lang="en-US" altLang="en-US" dirty="0"/>
              <a:t>they added Object-oriented features (Ch. 12). </a:t>
            </a:r>
          </a:p>
          <a:p>
            <a:endParaRPr lang="en-US" altLang="en-US" dirty="0"/>
          </a:p>
          <a:p>
            <a:r>
              <a:rPr lang="en-US" altLang="en-US" dirty="0">
                <a:solidFill>
                  <a:srgbClr val="FF0000"/>
                </a:solidFill>
              </a:rPr>
              <a:t>SQL-3</a:t>
            </a:r>
            <a:r>
              <a:rPr lang="en-US" altLang="en-US" dirty="0"/>
              <a:t> is the current standard which started with SQL-1999. It is </a:t>
            </a:r>
            <a:r>
              <a:rPr lang="en-US" altLang="en-US" u="sng" dirty="0"/>
              <a:t>not fully implemented in any RDBMS</a:t>
            </a:r>
            <a:r>
              <a:rPr lang="en-US" altLang="en-US" dirty="0"/>
              <a:t>.</a:t>
            </a:r>
          </a:p>
          <a:p>
            <a:endParaRPr lang="en-US" altLang="en-US" sz="1600" b="1" dirty="0"/>
          </a:p>
        </p:txBody>
      </p:sp>
    </p:spTree>
    <p:extLst>
      <p:ext uri="{BB962C8B-B14F-4D97-AF65-F5344CB8AC3E}">
        <p14:creationId xmlns:p14="http://schemas.microsoft.com/office/powerpoint/2010/main" val="169029170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13914</TotalTime>
  <Words>4560</Words>
  <Application>Microsoft Office PowerPoint</Application>
  <PresentationFormat>화면 슬라이드 쇼(4:3)</PresentationFormat>
  <Paragraphs>616</Paragraphs>
  <Slides>75</Slides>
  <Notes>8</Notes>
  <HiddenSlides>1</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75</vt:i4>
      </vt:variant>
    </vt:vector>
  </HeadingPairs>
  <TitlesOfParts>
    <vt:vector size="85" baseType="lpstr">
      <vt:lpstr>MS PGothic</vt:lpstr>
      <vt:lpstr>MS PGothic</vt:lpstr>
      <vt:lpstr>맑은 고딕</vt:lpstr>
      <vt:lpstr>바탕</vt:lpstr>
      <vt:lpstr>Arial</vt:lpstr>
      <vt:lpstr>Consolas</vt:lpstr>
      <vt:lpstr>Courier New</vt:lpstr>
      <vt:lpstr>Tahoma</vt:lpstr>
      <vt:lpstr>Wingdings</vt:lpstr>
      <vt:lpstr>Office 테마</vt:lpstr>
      <vt:lpstr>Database Systems</vt:lpstr>
      <vt:lpstr>CHAPTER 6: Basic SQL</vt:lpstr>
      <vt:lpstr>Chapter 6 Outline</vt:lpstr>
      <vt:lpstr>Overview</vt:lpstr>
      <vt:lpstr>Relational Operations</vt:lpstr>
      <vt:lpstr>Overview</vt:lpstr>
      <vt:lpstr>SQL Data Definition and Data Types</vt:lpstr>
      <vt:lpstr>SQL Data Definition, Data Types, Standards</vt:lpstr>
      <vt:lpstr>SQL Standards</vt:lpstr>
      <vt:lpstr>Schema and Catalog Concepts in SQL</vt:lpstr>
      <vt:lpstr>Schema and Catalog Concepts in SQL (cont’d.)</vt:lpstr>
      <vt:lpstr>The CREATE TABLE Command in SQL</vt:lpstr>
      <vt:lpstr>The CREATE TABLE Command in SQL (cont’d.)</vt:lpstr>
      <vt:lpstr>COMPANY relational database schema (Fig. 5.7)</vt:lpstr>
      <vt:lpstr>One possible database state for the COMPANY relational database schema (Fig. 5.6)</vt:lpstr>
      <vt:lpstr>One possible database state for the COMPANY relational database schema – continued (Fig. 5.6)</vt:lpstr>
      <vt:lpstr>SQL CREATE TABLE data definition statements for defining the COMPANY schema from Figure 5.7 (Fig. 6.1)</vt:lpstr>
      <vt:lpstr>SQL CREATE TABLE data definition statements for defining the COMPANY schema from Figure 5.7 (Fig. 6.1</vt:lpstr>
      <vt:lpstr>PowerPoint 프레젠테이션</vt:lpstr>
      <vt:lpstr>The CREATE TABLE Command in SQL (cont’d.)</vt:lpstr>
      <vt:lpstr>Attribute Data Types and Domains in SQL</vt:lpstr>
      <vt:lpstr>Attribute Data Types and Domains in SQL (cont’d.)</vt:lpstr>
      <vt:lpstr>Attribute Data Types and Domains in SQL (cont’d.)</vt:lpstr>
      <vt:lpstr>Attribute Data Types and Domains in SQL (cont’d.)</vt:lpstr>
      <vt:lpstr>Specifying Constraints in SQL</vt:lpstr>
      <vt:lpstr>Specifying Constraints in SQL</vt:lpstr>
      <vt:lpstr>Specifying Attribute Constraints</vt:lpstr>
      <vt:lpstr>Specifying Key and Referential Integrity Constraints</vt:lpstr>
      <vt:lpstr>Specifying Key and Referential Integrity Constraints (cont’d.)</vt:lpstr>
      <vt:lpstr>Giving Names to Constraints</vt:lpstr>
      <vt:lpstr>Default attribute values and referential integrity triggered action specification (Fig. 6.2)</vt:lpstr>
      <vt:lpstr>Specifying Constraints on Tuples Using CHECK</vt:lpstr>
      <vt:lpstr>Basic Retrieval Queries in SQL</vt:lpstr>
      <vt:lpstr>Basic Retrieval Queries in SQL</vt:lpstr>
      <vt:lpstr>The SELECT-FROM-WHERE Structure of Basic SQL Queries</vt:lpstr>
      <vt:lpstr>The SELECT-FROM-WHERE Structure of Basic SQL Queries</vt:lpstr>
      <vt:lpstr>Database state of COMPANY</vt:lpstr>
      <vt:lpstr>Basic Retrieval Queries</vt:lpstr>
      <vt:lpstr>Basic Retrieval Queries (Contd.)</vt:lpstr>
      <vt:lpstr>Ambiguous Attribute Names </vt:lpstr>
      <vt:lpstr>Aliasing, and Renaming</vt:lpstr>
      <vt:lpstr>Aliasing, and Renaming</vt:lpstr>
      <vt:lpstr>Aliasing, Renaming and Tuple Variables (contd.)</vt:lpstr>
      <vt:lpstr>Unspecified WHERE Clause and Use of the Asterisk</vt:lpstr>
      <vt:lpstr>Unspecified WHERE Clause and Use of the Asterisk</vt:lpstr>
      <vt:lpstr>Unspecified WHERE Clause and Use of the Asterisk (cont’d.)</vt:lpstr>
      <vt:lpstr>Unspecified WHERE Clause and Use of the Asterisk (cont’d.)</vt:lpstr>
      <vt:lpstr>Tables as Sets in SQL</vt:lpstr>
      <vt:lpstr>Tables as Sets in SQL (cont’d.)</vt:lpstr>
      <vt:lpstr>Tables as Sets in SQL (cont’d.)</vt:lpstr>
      <vt:lpstr>Substring Pattern Matching and Arithmetic Operators</vt:lpstr>
      <vt:lpstr>Substring Pattern Matching and Arithmetic Operators</vt:lpstr>
      <vt:lpstr>Substring Pattern Matching and Arithmetic Operators</vt:lpstr>
      <vt:lpstr>Arithmetic Operations</vt:lpstr>
      <vt:lpstr>Arithmetic Operations</vt:lpstr>
      <vt:lpstr>Ordering of Query Results</vt:lpstr>
      <vt:lpstr>Basic SQL Retrieval Query Block</vt:lpstr>
      <vt:lpstr>INSERT, DELETE, and UPDATE Statements in SQL</vt:lpstr>
      <vt:lpstr>INSERT, DELETE, UPDATE Statements in SQL</vt:lpstr>
      <vt:lpstr>INSERT</vt:lpstr>
      <vt:lpstr>The INSERT Command</vt:lpstr>
      <vt:lpstr>The INSERT Command</vt:lpstr>
      <vt:lpstr>The INSERT Command</vt:lpstr>
      <vt:lpstr>Bulk Loading of Tables</vt:lpstr>
      <vt:lpstr>Bulk Loading of Tables</vt:lpstr>
      <vt:lpstr>DELETE</vt:lpstr>
      <vt:lpstr>The DELETE Command</vt:lpstr>
      <vt:lpstr>The DELETE Command</vt:lpstr>
      <vt:lpstr>UPDATE</vt:lpstr>
      <vt:lpstr>UPDATE (contd.)</vt:lpstr>
      <vt:lpstr>UPDATE (contd.)</vt:lpstr>
      <vt:lpstr>UPDATE (contd.)</vt:lpstr>
      <vt:lpstr>Additional Features of SQL</vt:lpstr>
      <vt:lpstr>Additional Features of SQL (cont’d.)</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Seo-Young Noh</dc:creator>
  <cp:lastModifiedBy>CBNU</cp:lastModifiedBy>
  <cp:revision>1790</cp:revision>
  <dcterms:created xsi:type="dcterms:W3CDTF">2019-02-18T07:49:56Z</dcterms:created>
  <dcterms:modified xsi:type="dcterms:W3CDTF">2024-09-30T05:38:30Z</dcterms:modified>
</cp:coreProperties>
</file>